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80" r:id="rId5"/>
    <p:sldId id="260" r:id="rId6"/>
    <p:sldId id="261" r:id="rId7"/>
    <p:sldId id="262" r:id="rId8"/>
    <p:sldId id="259" r:id="rId9"/>
    <p:sldId id="273" r:id="rId10"/>
    <p:sldId id="264" r:id="rId11"/>
    <p:sldId id="265" r:id="rId12"/>
    <p:sldId id="281" r:id="rId13"/>
    <p:sldId id="266" r:id="rId14"/>
    <p:sldId id="272" r:id="rId15"/>
    <p:sldId id="275" r:id="rId16"/>
    <p:sldId id="271" r:id="rId17"/>
    <p:sldId id="274" r:id="rId18"/>
    <p:sldId id="269" r:id="rId19"/>
    <p:sldId id="267" r:id="rId20"/>
    <p:sldId id="270" r:id="rId21"/>
    <p:sldId id="279" r:id="rId22"/>
    <p:sldId id="276" r:id="rId23"/>
    <p:sldId id="277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630F9-6546-46DE-89B3-CB4897C9398F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3ADD6-303A-4337-B312-F1181EA52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3ADD6-303A-4337-B312-F1181EA527E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63F5-BB1A-4912-A7FE-C9115BC269B2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D4A1-9F35-4A81-AF84-946A6AA27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63F5-BB1A-4912-A7FE-C9115BC269B2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D4A1-9F35-4A81-AF84-946A6AA27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63F5-BB1A-4912-A7FE-C9115BC269B2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D4A1-9F35-4A81-AF84-946A6AA27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63F5-BB1A-4912-A7FE-C9115BC269B2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D4A1-9F35-4A81-AF84-946A6AA27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63F5-BB1A-4912-A7FE-C9115BC269B2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D4A1-9F35-4A81-AF84-946A6AA27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63F5-BB1A-4912-A7FE-C9115BC269B2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D4A1-9F35-4A81-AF84-946A6AA27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63F5-BB1A-4912-A7FE-C9115BC269B2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D4A1-9F35-4A81-AF84-946A6AA27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63F5-BB1A-4912-A7FE-C9115BC269B2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D4A1-9F35-4A81-AF84-946A6AA27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63F5-BB1A-4912-A7FE-C9115BC269B2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D4A1-9F35-4A81-AF84-946A6AA27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63F5-BB1A-4912-A7FE-C9115BC269B2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D4A1-9F35-4A81-AF84-946A6AA27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63F5-BB1A-4912-A7FE-C9115BC269B2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D4A1-9F35-4A81-AF84-946A6AA27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263F5-BB1A-4912-A7FE-C9115BC269B2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AD4A1-9F35-4A81-AF84-946A6AA27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cKXeBv_1nQ3NWM&amp;tbnid=_d_VdZx1mT4s4M:&amp;ved=0CAUQjRw&amp;url=http://www.pontalweb.com.br/noticia.php?id=348&amp;ei=lIIZUeiGKpOg0gHan4DYBw&amp;bvm=bv.42080656,d.dmQ&amp;psig=AFQjCNFfxGQXhkQsOiPTkDIUsNhLUVmTjQ&amp;ust=1360712655003268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R ESSENCE" pitchFamily="2" charset="0"/>
              </a:rPr>
              <a:t>SMIC Mission in </a:t>
            </a:r>
            <a:r>
              <a:rPr lang="en-US" dirty="0" err="1" smtClean="0">
                <a:latin typeface="AR ESSENCE" pitchFamily="2" charset="0"/>
              </a:rPr>
              <a:t>Santarém</a:t>
            </a:r>
            <a:r>
              <a:rPr lang="en-US" dirty="0" smtClean="0">
                <a:latin typeface="AR ESSENCE" pitchFamily="2" charset="0"/>
              </a:rPr>
              <a:t> Brazil</a:t>
            </a:r>
            <a:endParaRPr lang="en-US" dirty="0">
              <a:latin typeface="AR ESSENCE" pitchFamily="2" charset="0"/>
            </a:endParaRPr>
          </a:p>
        </p:txBody>
      </p:sp>
      <p:pic>
        <p:nvPicPr>
          <p:cNvPr id="4098" name="Picture 2" descr="C:\Users\janice\Desktop\O Inicio da Congregacao SMIC na Amazo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133600"/>
            <a:ext cx="6212996" cy="3291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 ESSENCE" pitchFamily="2" charset="0"/>
              </a:rPr>
              <a:t>                    Education now,</a:t>
            </a:r>
            <a:br>
              <a:rPr lang="en-US" dirty="0" smtClean="0">
                <a:latin typeface="AR ESSENCE" pitchFamily="2" charset="0"/>
              </a:rPr>
            </a:br>
            <a:r>
              <a:rPr lang="en-US" dirty="0" smtClean="0">
                <a:latin typeface="AR ESSENCE" pitchFamily="2" charset="0"/>
              </a:rPr>
              <a:t>                     interdisciplinary</a:t>
            </a:r>
            <a:endParaRPr lang="en-US" dirty="0">
              <a:latin typeface="AR ESSENCE" pitchFamily="2" charset="0"/>
            </a:endParaRPr>
          </a:p>
        </p:txBody>
      </p:sp>
      <p:pic>
        <p:nvPicPr>
          <p:cNvPr id="10242" name="Picture 2" descr="C:\Users\janice\Pictures\ANGOLA 1\angolan stude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2948940" cy="3931920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581400"/>
            <a:ext cx="5245060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ESSENCE" pitchFamily="2" charset="0"/>
              </a:rPr>
              <a:t>Bringing in the Light of Christ</a:t>
            </a:r>
            <a:endParaRPr lang="en-US" dirty="0">
              <a:latin typeface="AR ESSENCE" pitchFamily="2" charset="0"/>
            </a:endParaRPr>
          </a:p>
        </p:txBody>
      </p:sp>
      <p:pic>
        <p:nvPicPr>
          <p:cNvPr id="12290" name="Picture 2" descr="C:\Users\janice\Pictures\All centennial photos\expansion photos\Expansion photos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371" y="1600200"/>
            <a:ext cx="602925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anice\Pictures\ANGOLA 1\116.  Lunch in Jan.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3901440" cy="29260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C:\Users\janice\Pictures\ANGOLA 1\208. House of the Sisters - Living room.jpg"/>
          <p:cNvPicPr>
            <a:picLocks noChangeAspect="1" noChangeArrowheads="1"/>
          </p:cNvPicPr>
          <p:nvPr/>
        </p:nvPicPr>
        <p:blipFill>
          <a:blip r:embed="rId3" cstate="print"/>
          <a:srcRect t="34375"/>
          <a:stretch>
            <a:fillRect/>
          </a:stretch>
        </p:blipFill>
        <p:spPr bwMode="auto">
          <a:xfrm>
            <a:off x="5105400" y="1600200"/>
            <a:ext cx="3658592" cy="1800225"/>
          </a:xfrm>
          <a:prstGeom prst="rect">
            <a:avLst/>
          </a:prstGeom>
          <a:noFill/>
        </p:spPr>
      </p:pic>
      <p:pic>
        <p:nvPicPr>
          <p:cNvPr id="3076" name="Picture 4" descr="C:\Users\janice\Pictures\ANGOLA 1\ANGOLA\100. Malanje - Village - Church - Outs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733800"/>
            <a:ext cx="3902075" cy="2925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 ESSENCE" pitchFamily="2" charset="0"/>
              </a:rPr>
              <a:t>Many Sisters dedicate themselves</a:t>
            </a:r>
            <a:br>
              <a:rPr lang="en-US" sz="4000" dirty="0" smtClean="0">
                <a:latin typeface="AR ESSENCE" pitchFamily="2" charset="0"/>
              </a:rPr>
            </a:br>
            <a:r>
              <a:rPr lang="en-US" sz="4000" dirty="0" smtClean="0">
                <a:latin typeface="AR ESSENCE" pitchFamily="2" charset="0"/>
              </a:rPr>
              <a:t>           ton the care of the sick</a:t>
            </a:r>
            <a:endParaRPr lang="en-US" sz="4000" dirty="0">
              <a:latin typeface="AR ESSENCE" pitchFamily="2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2404730" cy="3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:\Santa Casa de Misericordi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752600"/>
            <a:ext cx="4420836" cy="31089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24400" y="4953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 ESSENCE" pitchFamily="2" charset="0"/>
              </a:rPr>
              <a:t>Santa Casa de </a:t>
            </a:r>
            <a:r>
              <a:rPr lang="en-US" dirty="0" err="1" smtClean="0">
                <a:latin typeface="AR ESSENCE" pitchFamily="2" charset="0"/>
              </a:rPr>
              <a:t>Misericordia</a:t>
            </a:r>
            <a:endParaRPr lang="en-US" dirty="0">
              <a:latin typeface="AR ESSENCE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AR ESSENCE" pitchFamily="2" charset="0"/>
              </a:rPr>
              <a:t>Santa Casa Hospitals</a:t>
            </a:r>
            <a:br>
              <a:rPr lang="en-US" sz="3600" dirty="0" smtClean="0">
                <a:latin typeface="AR ESSENCE" pitchFamily="2" charset="0"/>
              </a:rPr>
            </a:br>
            <a:r>
              <a:rPr lang="en-US" sz="3600" dirty="0" smtClean="0">
                <a:latin typeface="AR ESSENCE" pitchFamily="2" charset="0"/>
              </a:rPr>
              <a:t>State hospitals for the poor</a:t>
            </a:r>
            <a:endParaRPr lang="en-US" sz="3600" dirty="0">
              <a:latin typeface="AR ESSENCE" pitchFamily="2" charset="0"/>
            </a:endParaRPr>
          </a:p>
        </p:txBody>
      </p:sp>
      <p:pic>
        <p:nvPicPr>
          <p:cNvPr id="15363" name="Picture 3" descr="E:\Santa Casa de Misericordia-2_edi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886200"/>
            <a:ext cx="3904653" cy="2834640"/>
          </a:xfrm>
          <a:prstGeom prst="rect">
            <a:avLst/>
          </a:prstGeom>
          <a:noFill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524000"/>
            <a:ext cx="2955925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Content Placeholder 7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2" y="1371600"/>
            <a:ext cx="4133909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AR ESSENCE" pitchFamily="2" charset="0"/>
              </a:rPr>
              <a:t>Tricentenario</a:t>
            </a:r>
            <a:r>
              <a:rPr lang="en-US" sz="3600" dirty="0" smtClean="0">
                <a:latin typeface="AR ESSENCE" pitchFamily="2" charset="0"/>
              </a:rPr>
              <a:t> Hospital -1955</a:t>
            </a:r>
            <a:endParaRPr lang="en-US" sz="3600" dirty="0">
              <a:latin typeface="AR ESSENCE" pitchFamily="2" charset="0"/>
            </a:endParaRPr>
          </a:p>
        </p:txBody>
      </p:sp>
      <p:pic>
        <p:nvPicPr>
          <p:cNvPr id="2051" name="Picture 3" descr="C:\Users\janice\Desktop\2012-09-14-1353-27_edit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057400"/>
            <a:ext cx="7017281" cy="3566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609600"/>
            <a:ext cx="45720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 ESSENCE" pitchFamily="2" charset="0"/>
              </a:rPr>
              <a:t/>
            </a:r>
            <a:br>
              <a:rPr lang="en-US" sz="3200" dirty="0" smtClean="0">
                <a:latin typeface="AR ESSENCE" pitchFamily="2" charset="0"/>
              </a:rPr>
            </a:br>
            <a:r>
              <a:rPr lang="en-US" sz="3200" dirty="0" smtClean="0">
                <a:latin typeface="AR ESSENCE" pitchFamily="2" charset="0"/>
              </a:rPr>
              <a:t> Responding today                                to health care needs,</a:t>
            </a:r>
            <a:br>
              <a:rPr lang="en-US" sz="3200" dirty="0" smtClean="0">
                <a:latin typeface="AR ESSENCE" pitchFamily="2" charset="0"/>
              </a:rPr>
            </a:br>
            <a:endParaRPr lang="en-US" sz="3200" dirty="0">
              <a:latin typeface="AR ESSENCE" pitchFamily="2" charset="0"/>
            </a:endParaRPr>
          </a:p>
        </p:txBody>
      </p:sp>
      <p:pic>
        <p:nvPicPr>
          <p:cNvPr id="6" name="Picture 2" descr="C:\Users\janice\Pictures\Angola health\Escola 044.jpg"/>
          <p:cNvPicPr>
            <a:picLocks noChangeAspect="1" noChangeArrowheads="1"/>
          </p:cNvPicPr>
          <p:nvPr/>
        </p:nvPicPr>
        <p:blipFill>
          <a:blip r:embed="rId2" cstate="print"/>
          <a:srcRect t="7610"/>
          <a:stretch>
            <a:fillRect/>
          </a:stretch>
        </p:blipFill>
        <p:spPr bwMode="auto">
          <a:xfrm>
            <a:off x="4267200" y="2702857"/>
            <a:ext cx="4632960" cy="3210263"/>
          </a:xfrm>
          <a:prstGeom prst="rect">
            <a:avLst/>
          </a:prstGeom>
          <a:noFill/>
        </p:spPr>
      </p:pic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4624734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09600" y="4343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 ESSENCE" pitchFamily="2" charset="0"/>
              </a:rPr>
              <a:t>Canindé</a:t>
            </a:r>
            <a:r>
              <a:rPr lang="en-US" dirty="0" smtClean="0">
                <a:latin typeface="AR ESSENCE" pitchFamily="2" charset="0"/>
              </a:rPr>
              <a:t>, </a:t>
            </a:r>
            <a:r>
              <a:rPr lang="en-US" dirty="0" err="1" smtClean="0">
                <a:latin typeface="AR ESSENCE" pitchFamily="2" charset="0"/>
              </a:rPr>
              <a:t>Ceará</a:t>
            </a:r>
            <a:endParaRPr lang="en-US" dirty="0">
              <a:latin typeface="AR ESSENC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5105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 ESSENCE" pitchFamily="2" charset="0"/>
              </a:rPr>
              <a:t>      </a:t>
            </a:r>
            <a:r>
              <a:rPr lang="en-US" dirty="0" err="1" smtClean="0">
                <a:latin typeface="AR ESSENCE" pitchFamily="2" charset="0"/>
              </a:rPr>
              <a:t>Malange</a:t>
            </a:r>
            <a:r>
              <a:rPr lang="en-US" dirty="0" smtClean="0">
                <a:latin typeface="AR ESSENCE" pitchFamily="2" charset="0"/>
              </a:rPr>
              <a:t>, Angola</a:t>
            </a:r>
            <a:endParaRPr lang="en-US" dirty="0">
              <a:latin typeface="AR ESSENCE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ESSENCE" pitchFamily="2" charset="0"/>
              </a:rPr>
              <a:t>Blessed Sister </a:t>
            </a:r>
            <a:r>
              <a:rPr lang="en-US" dirty="0" err="1" smtClean="0">
                <a:latin typeface="AR ESSENCE" pitchFamily="2" charset="0"/>
              </a:rPr>
              <a:t>Dulce</a:t>
            </a:r>
            <a:r>
              <a:rPr lang="en-US" dirty="0" smtClean="0">
                <a:latin typeface="AR ESSENCE" pitchFamily="2" charset="0"/>
              </a:rPr>
              <a:t>, smic</a:t>
            </a:r>
            <a:endParaRPr lang="en-US" dirty="0">
              <a:latin typeface="AR ESSENCE" pitchFamily="2" charset="0"/>
            </a:endParaRPr>
          </a:p>
        </p:txBody>
      </p:sp>
      <p:pic>
        <p:nvPicPr>
          <p:cNvPr id="1026" name="Picture 2" descr="C:\Users\janice\Desktop\Brazil ministry photos\擁抱老人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95400"/>
            <a:ext cx="3542400" cy="4525963"/>
          </a:xfrm>
          <a:prstGeom prst="rect">
            <a:avLst/>
          </a:prstGeom>
          <a:noFill/>
        </p:spPr>
      </p:pic>
      <p:pic>
        <p:nvPicPr>
          <p:cNvPr id="1028" name="Picture 4" descr="C:\Users\janice\Desktop\2012-09-14-1310-16_edit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124200"/>
            <a:ext cx="5156594" cy="29260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191000" y="22860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 ESSENCE" pitchFamily="2" charset="0"/>
              </a:rPr>
              <a:t>Always “room for one more”</a:t>
            </a:r>
            <a:endParaRPr lang="en-US" sz="2800" dirty="0">
              <a:latin typeface="AR ESSENCE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 ESSENCE" pitchFamily="2" charset="0"/>
              </a:rPr>
              <a:t>St. Anthony Hospital, </a:t>
            </a:r>
            <a:r>
              <a:rPr lang="en-US" sz="3600" dirty="0" err="1" smtClean="0">
                <a:latin typeface="AR ESSENCE" pitchFamily="2" charset="0"/>
              </a:rPr>
              <a:t>Alenquer</a:t>
            </a:r>
            <a:endParaRPr lang="en-US" sz="3600" dirty="0">
              <a:latin typeface="AR ESSENCE" pitchFamily="2" charset="0"/>
            </a:endParaRPr>
          </a:p>
        </p:txBody>
      </p:sp>
      <p:pic>
        <p:nvPicPr>
          <p:cNvPr id="6" name="Imagem 4" descr="F:\DSC0292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8936" r="6709"/>
          <a:stretch/>
        </p:blipFill>
        <p:spPr bwMode="auto">
          <a:xfrm>
            <a:off x="533400" y="1447800"/>
            <a:ext cx="22098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9" descr="F:\DSC031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078481" y="1569719"/>
            <a:ext cx="2743197" cy="219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3" descr="D:\Backup Enfermehem\Atas do PROAME\Mazita PROAME\Fotos Km 30\km 30 outubro\DSC04887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3404" b="1176"/>
          <a:stretch>
            <a:fillRect/>
          </a:stretch>
        </p:blipFill>
        <p:spPr bwMode="auto">
          <a:xfrm>
            <a:off x="5867400" y="1371600"/>
            <a:ext cx="21336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3" descr="\\Servidorhsa\meus documentos\Comissões - POA\Treinamentos - GICEUDA\Fotos hsa2012\HSA fotos 2012\DSC0623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5869" t="12065" b="26922"/>
          <a:stretch/>
        </p:blipFill>
        <p:spPr bwMode="auto">
          <a:xfrm>
            <a:off x="2286000" y="4038600"/>
            <a:ext cx="4520786" cy="2651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nice\Desktop\Brazil ministry photos\brazil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4000"/>
          <a:stretch>
            <a:fillRect/>
          </a:stretch>
        </p:blipFill>
        <p:spPr bwMode="auto">
          <a:xfrm>
            <a:off x="4876800" y="609600"/>
            <a:ext cx="4023360" cy="2293316"/>
          </a:xfrm>
          <a:prstGeom prst="round2DiagRect">
            <a:avLst/>
          </a:prstGeom>
          <a:noFill/>
        </p:spPr>
      </p:pic>
      <p:pic>
        <p:nvPicPr>
          <p:cNvPr id="4099" name="Picture 3" descr="C:\Users\janice\Desktop\Brazil ministry photos\angola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657600"/>
            <a:ext cx="3779520" cy="2834640"/>
          </a:xfrm>
          <a:prstGeom prst="round2DiagRect">
            <a:avLst/>
          </a:prstGeom>
          <a:noFill/>
        </p:spPr>
      </p:pic>
      <p:pic>
        <p:nvPicPr>
          <p:cNvPr id="10" name="Picture 2" descr="C:\Users\janice\Pictures\All centennial photos\additional centennial photos\2010-05-13 03.45.37-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276600"/>
            <a:ext cx="2126630" cy="2834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2" name="Picture 6" descr="C:\Users\janice\Pictures\ANGOLA 1\100. Alde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762000"/>
            <a:ext cx="3657600" cy="2743200"/>
          </a:xfrm>
          <a:prstGeom prst="round2Diag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AR ESSENCE" pitchFamily="2" charset="0"/>
              </a:rPr>
              <a:t>Amandus</a:t>
            </a:r>
            <a:r>
              <a:rPr lang="en-US" sz="3600" dirty="0" smtClean="0">
                <a:latin typeface="AR ESSENCE" pitchFamily="2" charset="0"/>
              </a:rPr>
              <a:t> Bahlmann, OFM</a:t>
            </a:r>
            <a:endParaRPr lang="en-US" sz="3600" dirty="0">
              <a:latin typeface="AR ESSENCE" pitchFamily="2" charset="0"/>
            </a:endParaRPr>
          </a:p>
        </p:txBody>
      </p:sp>
      <p:pic>
        <p:nvPicPr>
          <p:cNvPr id="6" name="Picture 2" descr="C:\Users\janice\Desktop\map_of_brazi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981200"/>
            <a:ext cx="5918200" cy="4445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13716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 ESSENCE" pitchFamily="2" charset="0"/>
              </a:rPr>
              <a:t>Man of God, sent to proclaim the Good News to the marginalized</a:t>
            </a:r>
            <a:endParaRPr lang="en-US" sz="2400" dirty="0">
              <a:latin typeface="AR ESSENCE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648200" y="1828800"/>
            <a:ext cx="381000" cy="11430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anice\Desktop\Brazil ministry photos\Manifestações em SP, 20-06-2013 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581400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janice\Desktop\Brazil ministry photos\IMG_2453.jpg"/>
          <p:cNvPicPr>
            <a:picLocks noChangeAspect="1" noChangeArrowheads="1"/>
          </p:cNvPicPr>
          <p:nvPr/>
        </p:nvPicPr>
        <p:blipFill>
          <a:blip r:embed="rId3" cstate="print"/>
          <a:srcRect t="19014"/>
          <a:stretch>
            <a:fillRect/>
          </a:stretch>
        </p:blipFill>
        <p:spPr bwMode="auto">
          <a:xfrm>
            <a:off x="533400" y="3962400"/>
            <a:ext cx="4022981" cy="2443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janice\Desktop\Brazil ministry photos\PIC_02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533400"/>
            <a:ext cx="3691923" cy="292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C:\Users\janice\Desktop\Brazil ministry photos\DSC037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685800"/>
            <a:ext cx="3535680" cy="2651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anice\Desktop\Brazil ministry photos\authorization_00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0504"/>
          <a:stretch>
            <a:fillRect/>
          </a:stretch>
        </p:blipFill>
        <p:spPr bwMode="auto">
          <a:xfrm>
            <a:off x="381000" y="381000"/>
            <a:ext cx="4302986" cy="2834640"/>
          </a:xfrm>
          <a:prstGeom prst="round2DiagRect">
            <a:avLst/>
          </a:prstGeom>
          <a:noFill/>
        </p:spPr>
      </p:pic>
      <p:pic>
        <p:nvPicPr>
          <p:cNvPr id="7171" name="Picture 3" descr="E:\Belem Provinces\Tirios Mission\Tirios - Santarem - Brazil - Dom Floriano Celebrating the Holu Ma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438400"/>
            <a:ext cx="3968534" cy="2743200"/>
          </a:xfrm>
          <a:prstGeom prst="round2DiagRect">
            <a:avLst/>
          </a:prstGeom>
          <a:noFill/>
        </p:spPr>
      </p:pic>
      <p:pic>
        <p:nvPicPr>
          <p:cNvPr id="7172" name="Picture 4" descr="C:\Users\janice\Desktop\Sister Registela and Sister Romana - Tirios mission  - Santarem Braz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657600"/>
            <a:ext cx="3773487" cy="2444750"/>
          </a:xfrm>
          <a:prstGeom prst="round2Diag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10200" y="838200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 ESSENCE" pitchFamily="2" charset="0"/>
              </a:rPr>
              <a:t>  Early </a:t>
            </a:r>
            <a:r>
              <a:rPr lang="en-US" sz="2800" dirty="0" err="1" smtClean="0">
                <a:latin typeface="AR ESSENCE" pitchFamily="2" charset="0"/>
              </a:rPr>
              <a:t>Cururu</a:t>
            </a:r>
            <a:r>
              <a:rPr lang="en-US" sz="2800" dirty="0" smtClean="0">
                <a:latin typeface="AR ESSENCE" pitchFamily="2" charset="0"/>
              </a:rPr>
              <a:t> Photos</a:t>
            </a:r>
          </a:p>
          <a:p>
            <a:r>
              <a:rPr lang="en-US" sz="2800" dirty="0" smtClean="0">
                <a:latin typeface="AR ESSENCE" pitchFamily="2" charset="0"/>
              </a:rPr>
              <a:t>Mission São Francisco</a:t>
            </a:r>
            <a:endParaRPr lang="en-US" sz="2800" dirty="0">
              <a:latin typeface="AR ESSENCE" pitchFamily="2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 ESSENCE" pitchFamily="2" charset="0"/>
              </a:rPr>
              <a:t>Cururu</a:t>
            </a:r>
            <a:r>
              <a:rPr lang="en-US" dirty="0" smtClean="0">
                <a:latin typeface="AR ESSENCE" pitchFamily="2" charset="0"/>
              </a:rPr>
              <a:t> Mission today</a:t>
            </a:r>
            <a:endParaRPr lang="en-US" dirty="0">
              <a:latin typeface="AR ESSENCE" pitchFamily="2" charset="0"/>
            </a:endParaRPr>
          </a:p>
        </p:txBody>
      </p:sp>
      <p:pic>
        <p:nvPicPr>
          <p:cNvPr id="5122" name="Picture 2" descr="C:\Users\janice\Pictures\Belem Assembly\Assembléia Missão 1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114800"/>
            <a:ext cx="3657600" cy="2743200"/>
          </a:xfrm>
          <a:prstGeom prst="round2DiagRect">
            <a:avLst/>
          </a:prstGeom>
          <a:noFill/>
        </p:spPr>
      </p:pic>
      <p:pic>
        <p:nvPicPr>
          <p:cNvPr id="5" name="Picture 4" descr="http://www.pontalweb.com.br/admin/plugins/gerenciador/files/07_frei_vilma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13333" b="6667"/>
          <a:stretch>
            <a:fillRect/>
          </a:stretch>
        </p:blipFill>
        <p:spPr bwMode="auto">
          <a:xfrm>
            <a:off x="4724400" y="4038600"/>
            <a:ext cx="4139407" cy="2667000"/>
          </a:xfrm>
          <a:prstGeom prst="round2Diag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Picture 5" descr="C:\Users\janice\Pictures\Belem Assembly\DSC028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1295400"/>
            <a:ext cx="3413760" cy="2560320"/>
          </a:xfrm>
          <a:prstGeom prst="round2Diag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janice\Pictures\CENTENNIAL\2708-CelebracaoSMIC-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962400"/>
            <a:ext cx="3439749" cy="2286000"/>
          </a:xfrm>
          <a:prstGeom prst="roundRect">
            <a:avLst/>
          </a:prstGeom>
          <a:noFill/>
        </p:spPr>
      </p:pic>
      <p:pic>
        <p:nvPicPr>
          <p:cNvPr id="6147" name="Picture 3" descr="C:\Users\janice\Pictures\CENTENNIAL\DSC_0181.JPG"/>
          <p:cNvPicPr>
            <a:picLocks noChangeAspect="1" noChangeArrowheads="1"/>
          </p:cNvPicPr>
          <p:nvPr/>
        </p:nvPicPr>
        <p:blipFill>
          <a:blip r:embed="rId3" cstate="print"/>
          <a:srcRect l="13684" r="7244"/>
          <a:stretch>
            <a:fillRect/>
          </a:stretch>
        </p:blipFill>
        <p:spPr bwMode="auto">
          <a:xfrm>
            <a:off x="152400" y="3581400"/>
            <a:ext cx="3096223" cy="2743200"/>
          </a:xfrm>
          <a:prstGeom prst="roundRect">
            <a:avLst/>
          </a:prstGeom>
          <a:noFill/>
        </p:spPr>
      </p:pic>
      <p:pic>
        <p:nvPicPr>
          <p:cNvPr id="6146" name="Picture 2" descr="C:\Users\janice\Pictures\CENTENNIAL\DSC033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33400"/>
            <a:ext cx="3413760" cy="2560320"/>
          </a:xfrm>
          <a:prstGeom prst="roundRect">
            <a:avLst/>
          </a:prstGeom>
          <a:noFill/>
        </p:spPr>
      </p:pic>
      <p:pic>
        <p:nvPicPr>
          <p:cNvPr id="6148" name="Picture 4" descr="C:\Users\janice\Pictures\CENTENNIAL\DSC_01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304800"/>
            <a:ext cx="2845819" cy="3200400"/>
          </a:xfrm>
          <a:prstGeom prst="roundRect">
            <a:avLst/>
          </a:prstGeom>
          <a:noFill/>
        </p:spPr>
      </p:pic>
      <p:pic>
        <p:nvPicPr>
          <p:cNvPr id="4" name="Content Placeholder 3" descr="C-anointing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3048000" y="2590800"/>
            <a:ext cx="2804160" cy="210312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anice\Pictures\medal\smic medal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733800"/>
            <a:ext cx="1951037" cy="22193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3810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sz="3200" dirty="0" smtClean="0">
              <a:latin typeface="AR ESSENCE" pitchFamily="2" charset="0"/>
            </a:endParaRPr>
          </a:p>
          <a:p>
            <a:pPr>
              <a:buNone/>
            </a:pPr>
            <a:r>
              <a:rPr lang="en-US" sz="3200" dirty="0" smtClean="0">
                <a:latin typeface="AR ESSENCE" pitchFamily="2" charset="0"/>
              </a:rPr>
              <a:t>  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 ESSENCE" pitchFamily="2" charset="0"/>
              </a:rPr>
              <a:t>Missionary Sisters of the Immaculate Conception </a:t>
            </a:r>
          </a:p>
          <a:p>
            <a:pPr>
              <a:buNone/>
            </a:pP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 ESSENCE" pitchFamily="2" charset="0"/>
              </a:rPr>
              <a:t>             </a:t>
            </a:r>
          </a:p>
          <a:p>
            <a:pPr>
              <a:buNone/>
            </a:pP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 ESSENCE" pitchFamily="2" charset="0"/>
              </a:rPr>
              <a:t>           Rooted in Christ,  </a:t>
            </a:r>
          </a:p>
          <a:p>
            <a:pPr>
              <a:buNone/>
            </a:pP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 ESSENCE" pitchFamily="2" charset="0"/>
              </a:rPr>
              <a:t>                Sharing God’s Love,</a:t>
            </a:r>
          </a:p>
          <a:p>
            <a:pPr>
              <a:buNone/>
            </a:pP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 ESSENCE" pitchFamily="2" charset="0"/>
              </a:rPr>
              <a:t>                      Embracing the Future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AR ESSENCE" pitchFamily="2" charset="0"/>
            </a:endParaRPr>
          </a:p>
        </p:txBody>
      </p:sp>
      <p:pic>
        <p:nvPicPr>
          <p:cNvPr id="5123" name="Picture 3" descr="C:\Users\janice\Pictures\Francis of Assisi pictures\Francis in Prayer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19400"/>
            <a:ext cx="2572850" cy="3566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 ESSENCE" pitchFamily="2" charset="0"/>
              </a:rPr>
              <a:t>Bishop of </a:t>
            </a:r>
            <a:r>
              <a:rPr lang="en-US" sz="3200" dirty="0" err="1" smtClean="0">
                <a:latin typeface="AR ESSENCE" pitchFamily="2" charset="0"/>
              </a:rPr>
              <a:t>Santarém</a:t>
            </a:r>
            <a:r>
              <a:rPr lang="en-US" sz="3200" dirty="0" smtClean="0">
                <a:latin typeface="AR ESSENCE" pitchFamily="2" charset="0"/>
              </a:rPr>
              <a:t> </a:t>
            </a:r>
            <a:r>
              <a:rPr lang="en-US" sz="3200" dirty="0" smtClean="0">
                <a:latin typeface="AR ESSENCE" pitchFamily="2" charset="0"/>
              </a:rPr>
              <a:t>1903</a:t>
            </a:r>
            <a:endParaRPr lang="en-US" sz="3200" dirty="0">
              <a:latin typeface="AR ESSENCE" pitchFamily="2" charset="0"/>
            </a:endParaRPr>
          </a:p>
        </p:txBody>
      </p:sp>
      <p:pic>
        <p:nvPicPr>
          <p:cNvPr id="2051" name="Picture 3" descr="C:\Users\janice\Desktop\Brazil ministry photos\Bishop Dom Amando Bahlmann 9 (2).bmp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295400" y="1752600"/>
            <a:ext cx="2693987" cy="41687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47800" y="1371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Cathedral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1295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taken in 1908</a:t>
            </a:r>
            <a:endParaRPr 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76400"/>
            <a:ext cx="31164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AR ESSENCE" pitchFamily="2" charset="0"/>
              </a:rPr>
              <a:t>Elisabeth </a:t>
            </a:r>
            <a:r>
              <a:rPr lang="en-US" sz="3600" dirty="0" err="1" smtClean="0">
                <a:latin typeface="AR ESSENCE" pitchFamily="2" charset="0"/>
              </a:rPr>
              <a:t>Tombrock</a:t>
            </a:r>
            <a:r>
              <a:rPr lang="en-US" sz="3600" dirty="0" smtClean="0">
                <a:latin typeface="AR ESSENCE" pitchFamily="2" charset="0"/>
              </a:rPr>
              <a:t>-Mother </a:t>
            </a:r>
            <a:r>
              <a:rPr lang="en-US" sz="3600" dirty="0" err="1" smtClean="0">
                <a:latin typeface="AR ESSENCE" pitchFamily="2" charset="0"/>
              </a:rPr>
              <a:t>Immaculata</a:t>
            </a:r>
            <a:r>
              <a:rPr lang="en-US" sz="3600" dirty="0" smtClean="0">
                <a:latin typeface="AR ESSENCE" pitchFamily="2" charset="0"/>
              </a:rPr>
              <a:t> of Jesus</a:t>
            </a:r>
            <a:endParaRPr lang="en-US" sz="3600" dirty="0">
              <a:latin typeface="AR ESSENCE" pitchFamily="2" charset="0"/>
            </a:endParaRPr>
          </a:p>
        </p:txBody>
      </p:sp>
      <p:pic>
        <p:nvPicPr>
          <p:cNvPr id="4" name="Picture 4" descr="E:\Mother Immaculata Photos\Elisabeth as a teacher train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05000"/>
            <a:ext cx="252671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janice\Desktop\Cong Museum\photos\Madre Immaculada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905000"/>
            <a:ext cx="2845389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 ESSENCE" pitchFamily="2" charset="0"/>
              </a:rPr>
              <a:t>Educational Ministry</a:t>
            </a:r>
            <a:endParaRPr lang="en-US" sz="3200" dirty="0">
              <a:latin typeface="AR ESSENCE" pitchFamily="2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362200"/>
            <a:ext cx="5748528" cy="282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76400" y="17526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 ESSENCE" pitchFamily="2" charset="0"/>
              </a:rPr>
              <a:t>First School: Santa Clara School in 1913</a:t>
            </a:r>
            <a:endParaRPr lang="en-US" sz="2800" dirty="0">
              <a:latin typeface="AR ESSENC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54102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 ESSENCE" pitchFamily="2" charset="0"/>
              </a:rPr>
              <a:t>          Education for extern and intern students</a:t>
            </a:r>
            <a:endParaRPr lang="en-US" sz="2400" dirty="0">
              <a:latin typeface="AR ESSENCE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ESSENCE" pitchFamily="2" charset="0"/>
              </a:rPr>
              <a:t>Orphanage care </a:t>
            </a:r>
            <a:endParaRPr lang="en-US" dirty="0">
              <a:latin typeface="AR ESSENCE" pitchFamily="2" charset="0"/>
            </a:endParaRPr>
          </a:p>
        </p:txBody>
      </p:sp>
      <p:pic>
        <p:nvPicPr>
          <p:cNvPr id="5122" name="Picture 2" descr="C:\Users\janice\Desktop\santarem Orphan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371600" y="1524000"/>
            <a:ext cx="6158265" cy="35661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81200" y="53340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 ESSENCE" pitchFamily="2" charset="0"/>
              </a:rPr>
              <a:t>Always “ room for one more </a:t>
            </a:r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 ESSENCE" pitchFamily="2" charset="0"/>
              </a:rPr>
              <a:t>A work done with much love and faith</a:t>
            </a:r>
            <a:endParaRPr lang="en-US" dirty="0">
              <a:latin typeface="AR ESSENCE" pitchFamily="2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114800"/>
            <a:ext cx="4522788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 descr="C:\Users\janice\Desktop\Our Mission in Santarem - Braz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371600"/>
            <a:ext cx="3776640" cy="2560320"/>
          </a:xfrm>
          <a:prstGeom prst="rect">
            <a:avLst/>
          </a:prstGeom>
          <a:noFill/>
        </p:spPr>
      </p:pic>
      <p:pic>
        <p:nvPicPr>
          <p:cNvPr id="8" name="Picture 2" descr="E:\Belem Provinces\Sr. Bernadete de Castro - Colegio Santa Clara - 1961 - Belem province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676400"/>
            <a:ext cx="320994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 ESSENCE" pitchFamily="2" charset="0"/>
              </a:rPr>
              <a:t>Sisters responding with missionary zeal:</a:t>
            </a:r>
            <a:br>
              <a:rPr lang="en-US" sz="3200" dirty="0" smtClean="0">
                <a:latin typeface="AR ESSENCE" pitchFamily="2" charset="0"/>
              </a:rPr>
            </a:br>
            <a:r>
              <a:rPr lang="en-US" sz="3200" dirty="0" smtClean="0">
                <a:latin typeface="AR ESSENCE" pitchFamily="2" charset="0"/>
              </a:rPr>
              <a:t>the Missionary Sisters of the Immaculate Conception</a:t>
            </a:r>
            <a:endParaRPr lang="en-US" sz="3200" dirty="0">
              <a:latin typeface="AR ESSENCE" pitchFamily="2" charset="0"/>
            </a:endParaRPr>
          </a:p>
        </p:txBody>
      </p:sp>
      <p:pic>
        <p:nvPicPr>
          <p:cNvPr id="3074" name="Picture 2" descr="C:\Users\janice\Desktop\2012-09-14-1319-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495800"/>
            <a:ext cx="3261360" cy="1938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janice\Desktop\2012-09-14-1340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962400"/>
            <a:ext cx="4264944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janice\Desktop\Brazil ministry photos\authorization_0052.jpg"/>
          <p:cNvPicPr>
            <a:picLocks noChangeAspect="1" noChangeArrowheads="1"/>
          </p:cNvPicPr>
          <p:nvPr/>
        </p:nvPicPr>
        <p:blipFill>
          <a:blip r:embed="rId4" cstate="print"/>
          <a:srcRect t="8824"/>
          <a:stretch>
            <a:fillRect/>
          </a:stretch>
        </p:blipFill>
        <p:spPr bwMode="auto">
          <a:xfrm>
            <a:off x="152400" y="1371600"/>
            <a:ext cx="4223514" cy="2834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janice\Pictures\Museum brazil special mission photos\Sister Eleonor Panos on Horse) and Sister Calista Martin  St. Joseph Santarem - Brazi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371600"/>
            <a:ext cx="3655504" cy="256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 ESSENCE" pitchFamily="2" charset="0"/>
              </a:rPr>
              <a:t>A History of Educational Ministry</a:t>
            </a:r>
            <a:endParaRPr lang="en-US" sz="4000" dirty="0">
              <a:latin typeface="AR ESSENCE" pitchFamily="2" charset="0"/>
            </a:endParaRPr>
          </a:p>
        </p:txBody>
      </p:sp>
      <p:pic>
        <p:nvPicPr>
          <p:cNvPr id="16387" name="Picture 3" descr="E:\Sr. Maria Goretti - Lar Santana - Sao Paulo Brazil - 1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429000"/>
            <a:ext cx="4840505" cy="301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E:\Preventorio de Brag. Paulista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95400"/>
            <a:ext cx="4267200" cy="2950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165</Words>
  <Application>Microsoft Office PowerPoint</Application>
  <PresentationFormat>On-screen Show (4:3)</PresentationFormat>
  <Paragraphs>37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SMIC Mission in Santarém Brazil</vt:lpstr>
      <vt:lpstr>Amandus Bahlmann, OFM</vt:lpstr>
      <vt:lpstr>Bishop of Santarém 1903</vt:lpstr>
      <vt:lpstr>Elisabeth Tombrock-Mother Immaculata of Jesus</vt:lpstr>
      <vt:lpstr>Educational Ministry</vt:lpstr>
      <vt:lpstr>Orphanage care </vt:lpstr>
      <vt:lpstr>A work done with much love and faith</vt:lpstr>
      <vt:lpstr>Sisters responding with missionary zeal: the Missionary Sisters of the Immaculate Conception</vt:lpstr>
      <vt:lpstr>A History of Educational Ministry</vt:lpstr>
      <vt:lpstr>                    Education now,                      interdisciplinary</vt:lpstr>
      <vt:lpstr>Bringing in the Light of Christ</vt:lpstr>
      <vt:lpstr>Slide 12</vt:lpstr>
      <vt:lpstr>Many Sisters dedicate themselves            ton the care of the sick</vt:lpstr>
      <vt:lpstr>Santa Casa Hospitals State hospitals for the poor</vt:lpstr>
      <vt:lpstr>Tricentenario Hospital -1955</vt:lpstr>
      <vt:lpstr>  Responding today                                to health care needs, </vt:lpstr>
      <vt:lpstr>Blessed Sister Dulce, smic</vt:lpstr>
      <vt:lpstr>St. Anthony Hospital, Alenquer</vt:lpstr>
      <vt:lpstr>Slide 19</vt:lpstr>
      <vt:lpstr>Slide 20</vt:lpstr>
      <vt:lpstr>Slide 21</vt:lpstr>
      <vt:lpstr>Cururu Mission today</vt:lpstr>
      <vt:lpstr>Slide 23</vt:lpstr>
      <vt:lpstr>Slide 24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Amandus Bahlmann, OFM</dc:title>
  <dc:creator>janice</dc:creator>
  <cp:lastModifiedBy>janice</cp:lastModifiedBy>
  <cp:revision>4</cp:revision>
  <dcterms:created xsi:type="dcterms:W3CDTF">2013-07-16T20:16:59Z</dcterms:created>
  <dcterms:modified xsi:type="dcterms:W3CDTF">2013-07-20T18:15:50Z</dcterms:modified>
</cp:coreProperties>
</file>