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03" r:id="rId17"/>
    <p:sldId id="304" r:id="rId18"/>
    <p:sldId id="271" r:id="rId19"/>
    <p:sldId id="301" r:id="rId20"/>
    <p:sldId id="302" r:id="rId21"/>
    <p:sldId id="306" r:id="rId22"/>
    <p:sldId id="272" r:id="rId23"/>
    <p:sldId id="273" r:id="rId24"/>
    <p:sldId id="320" r:id="rId25"/>
    <p:sldId id="274" r:id="rId26"/>
    <p:sldId id="348" r:id="rId27"/>
    <p:sldId id="349" r:id="rId28"/>
    <p:sldId id="350" r:id="rId29"/>
    <p:sldId id="275" r:id="rId30"/>
    <p:sldId id="276" r:id="rId31"/>
    <p:sldId id="322" r:id="rId32"/>
    <p:sldId id="278" r:id="rId33"/>
    <p:sldId id="279" r:id="rId34"/>
    <p:sldId id="280" r:id="rId35"/>
    <p:sldId id="277" r:id="rId36"/>
    <p:sldId id="281" r:id="rId37"/>
    <p:sldId id="282" r:id="rId38"/>
    <p:sldId id="283" r:id="rId39"/>
    <p:sldId id="284" r:id="rId40"/>
    <p:sldId id="285" r:id="rId41"/>
    <p:sldId id="287" r:id="rId42"/>
    <p:sldId id="288" r:id="rId43"/>
    <p:sldId id="289" r:id="rId44"/>
    <p:sldId id="290" r:id="rId45"/>
    <p:sldId id="324" r:id="rId46"/>
    <p:sldId id="325" r:id="rId47"/>
    <p:sldId id="326" r:id="rId48"/>
    <p:sldId id="327" r:id="rId49"/>
    <p:sldId id="328" r:id="rId50"/>
    <p:sldId id="323" r:id="rId51"/>
    <p:sldId id="329" r:id="rId52"/>
    <p:sldId id="291" r:id="rId53"/>
    <p:sldId id="292" r:id="rId54"/>
    <p:sldId id="293" r:id="rId55"/>
    <p:sldId id="294" r:id="rId56"/>
    <p:sldId id="295" r:id="rId57"/>
    <p:sldId id="296" r:id="rId58"/>
    <p:sldId id="351" r:id="rId59"/>
    <p:sldId id="353" r:id="rId60"/>
    <p:sldId id="352" r:id="rId61"/>
    <p:sldId id="354" r:id="rId62"/>
    <p:sldId id="297" r:id="rId63"/>
    <p:sldId id="299"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09" r:id="rId82"/>
    <p:sldId id="310" r:id="rId83"/>
    <p:sldId id="311" r:id="rId84"/>
    <p:sldId id="312" r:id="rId85"/>
    <p:sldId id="313" r:id="rId86"/>
    <p:sldId id="317" r:id="rId87"/>
    <p:sldId id="318" r:id="rId88"/>
    <p:sldId id="314" r:id="rId89"/>
    <p:sldId id="315" r:id="rId90"/>
    <p:sldId id="316" r:id="rId91"/>
    <p:sldId id="319" r:id="rId92"/>
    <p:sldId id="321" r:id="rId93"/>
    <p:sldId id="355" r:id="rId94"/>
    <p:sldId id="300" r:id="rId95"/>
    <p:sldId id="330" r:id="rId96"/>
  </p:sldIdLst>
  <p:sldSz cx="9144000" cy="6858000" type="screen4x3"/>
  <p:notesSz cx="6858000" cy="9144000"/>
  <p:embeddedFontLst>
    <p:embeddedFont>
      <p:font typeface="Calibri" panose="020F0502020204030204" pitchFamily="34" charset="0"/>
      <p:regular r:id="rId98"/>
      <p:bold r:id="rId99"/>
      <p:italic r:id="rId100"/>
      <p:boldItalic r:id="rId101"/>
    </p:embeddedFont>
    <p:embeddedFont>
      <p:font typeface="Lato" panose="020B060402020202020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jCDy8xrQtr62YbDgEI5+M+2xL/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68" autoAdjust="0"/>
  </p:normalViewPr>
  <p:slideViewPr>
    <p:cSldViewPr snapToGrid="0">
      <p:cViewPr varScale="1">
        <p:scale>
          <a:sx n="84" d="100"/>
          <a:sy n="84" d="100"/>
        </p:scale>
        <p:origin x="115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customschemas.google.com/relationships/presentationmetadata" Target="meta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73023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3045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2" name="Google Shape;16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848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11</a:t>
            </a:fld>
            <a:endParaRPr dirty="0"/>
          </a:p>
        </p:txBody>
      </p:sp>
    </p:spTree>
    <p:extLst>
      <p:ext uri="{BB962C8B-B14F-4D97-AF65-F5344CB8AC3E}">
        <p14:creationId xmlns:p14="http://schemas.microsoft.com/office/powerpoint/2010/main" val="58950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4097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3" name="Google Shape;18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907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0" name="Google Shape;19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5807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7683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4" name="Google Shape;20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5470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7" name="Google Shape;21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197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3" name="Google Shape;22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9046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0" name="Google Shape;230;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807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3" name="Google Shape;9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a:t>
            </a:fld>
            <a:endParaRPr dirty="0"/>
          </a:p>
        </p:txBody>
      </p:sp>
    </p:spTree>
    <p:extLst>
      <p:ext uri="{BB962C8B-B14F-4D97-AF65-F5344CB8AC3E}">
        <p14:creationId xmlns:p14="http://schemas.microsoft.com/office/powerpoint/2010/main" val="822681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6" name="Google Shape;23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4863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2" name="Google Shape;24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5722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6" name="Google Shape;256;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863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1111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0" name="Google Shape;27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47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9" name="Google Shape;24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866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7" name="Google Shape;27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1406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4" name="Google Shape;28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0890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1" name="Google Shape;29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758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282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3998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4" name="Google Shape;304;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1333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6" name="Google Shape;31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9414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3" name="Google Shape;32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0387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9" name="Google Shape;329;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964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6" name="Google Shape;33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2931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3" name="Google Shape;34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563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9" name="Google Shape;34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6728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5" name="Google Shape;35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58782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1" name="Google Shape;36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243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7" name="Google Shape;36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875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0" name="Google Shape;12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511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3" name="Google Shape;37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873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9" name="Google Shape;37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0737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1" name="Google Shape;39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0545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6" name="Google Shape;396;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024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7" name="Google Shape;12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536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5" name="Google Shape;13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6</a:t>
            </a:fld>
            <a:endParaRPr dirty="0"/>
          </a:p>
        </p:txBody>
      </p:sp>
    </p:spTree>
    <p:extLst>
      <p:ext uri="{BB962C8B-B14F-4D97-AF65-F5344CB8AC3E}">
        <p14:creationId xmlns:p14="http://schemas.microsoft.com/office/powerpoint/2010/main" val="132662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544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852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 name="Google Shape;15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971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5"/>
        <p:cNvGrpSpPr/>
        <p:nvPr/>
      </p:nvGrpSpPr>
      <p:grpSpPr>
        <a:xfrm>
          <a:off x="0" y="0"/>
          <a:ext cx="0" cy="0"/>
          <a:chOff x="0" y="0"/>
          <a:chExt cx="0" cy="0"/>
        </a:xfrm>
      </p:grpSpPr>
      <p:sp>
        <p:nvSpPr>
          <p:cNvPr id="16" name="Google Shape;16;p4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72"/>
        <p:cNvGrpSpPr/>
        <p:nvPr/>
      </p:nvGrpSpPr>
      <p:grpSpPr>
        <a:xfrm>
          <a:off x="0" y="0"/>
          <a:ext cx="0" cy="0"/>
          <a:chOff x="0" y="0"/>
          <a:chExt cx="0" cy="0"/>
        </a:xfrm>
      </p:grpSpPr>
      <p:sp>
        <p:nvSpPr>
          <p:cNvPr id="73" name="Google Shape;73;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78"/>
        <p:cNvGrpSpPr/>
        <p:nvPr/>
      </p:nvGrpSpPr>
      <p:grpSpPr>
        <a:xfrm>
          <a:off x="0" y="0"/>
          <a:ext cx="0" cy="0"/>
          <a:chOff x="0" y="0"/>
          <a:chExt cx="0" cy="0"/>
        </a:xfrm>
      </p:grpSpPr>
      <p:sp>
        <p:nvSpPr>
          <p:cNvPr id="79" name="Google Shape;79;p5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21"/>
        <p:cNvGrpSpPr/>
        <p:nvPr/>
      </p:nvGrpSpPr>
      <p:grpSpPr>
        <a:xfrm>
          <a:off x="0" y="0"/>
          <a:ext cx="0" cy="0"/>
          <a:chOff x="0" y="0"/>
          <a:chExt cx="0" cy="0"/>
        </a:xfrm>
      </p:grpSpPr>
      <p:sp>
        <p:nvSpPr>
          <p:cNvPr id="22" name="Google Shape;2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5"/>
        <p:cNvGrpSpPr/>
        <p:nvPr/>
      </p:nvGrpSpPr>
      <p:grpSpPr>
        <a:xfrm>
          <a:off x="0" y="0"/>
          <a:ext cx="0" cy="0"/>
          <a:chOff x="0" y="0"/>
          <a:chExt cx="0" cy="0"/>
        </a:xfrm>
      </p:grpSpPr>
      <p:sp>
        <p:nvSpPr>
          <p:cNvPr id="26" name="Google Shape;26;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31"/>
        <p:cNvGrpSpPr/>
        <p:nvPr/>
      </p:nvGrpSpPr>
      <p:grpSpPr>
        <a:xfrm>
          <a:off x="0" y="0"/>
          <a:ext cx="0" cy="0"/>
          <a:chOff x="0" y="0"/>
          <a:chExt cx="0" cy="0"/>
        </a:xfrm>
      </p:grpSpPr>
      <p:sp>
        <p:nvSpPr>
          <p:cNvPr id="32" name="Google Shape;32;p5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37"/>
        <p:cNvGrpSpPr/>
        <p:nvPr/>
      </p:nvGrpSpPr>
      <p:grpSpPr>
        <a:xfrm>
          <a:off x="0" y="0"/>
          <a:ext cx="0" cy="0"/>
          <a:chOff x="0" y="0"/>
          <a:chExt cx="0" cy="0"/>
        </a:xfrm>
      </p:grpSpPr>
      <p:sp>
        <p:nvSpPr>
          <p:cNvPr id="38" name="Google Shape;38;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5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5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5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53"/>
        <p:cNvGrpSpPr/>
        <p:nvPr/>
      </p:nvGrpSpPr>
      <p:grpSpPr>
        <a:xfrm>
          <a:off x="0" y="0"/>
          <a:ext cx="0" cy="0"/>
          <a:chOff x="0" y="0"/>
          <a:chExt cx="0" cy="0"/>
        </a:xfrm>
      </p:grpSpPr>
      <p:sp>
        <p:nvSpPr>
          <p:cNvPr id="54" name="Google Shape;54;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8"/>
        <p:cNvGrpSpPr/>
        <p:nvPr/>
      </p:nvGrpSpPr>
      <p:grpSpPr>
        <a:xfrm>
          <a:off x="0" y="0"/>
          <a:ext cx="0" cy="0"/>
          <a:chOff x="0" y="0"/>
          <a:chExt cx="0" cy="0"/>
        </a:xfrm>
      </p:grpSpPr>
      <p:sp>
        <p:nvSpPr>
          <p:cNvPr id="59" name="Google Shape;59;p5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5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5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drive.google.com/file/d/1OjYifKklkwxYhJPjLw4AXf2uGOW4JccH/view"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63.xml.rels><?xml version="1.0" encoding="UTF-8" standalone="yes"?>
<Relationships xmlns="http://schemas.openxmlformats.org/package/2006/relationships"><Relationship Id="rId3" Type="http://schemas.openxmlformats.org/officeDocument/2006/relationships/hyperlink" Target="http://drive.google.com/file/d/1BtH0qIhw0-fdQUAX3bf6Ijv7QumWHklA/view"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5">
            <a:alphaModFix/>
          </a:blip>
          <a:srcRect/>
          <a:stretch/>
        </p:blipFill>
        <p:spPr>
          <a:xfrm>
            <a:off x="1553823" y="938300"/>
            <a:ext cx="6575150" cy="5682800"/>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
        <p:nvSpPr>
          <p:cNvPr id="89" name="Google Shape;89;p1"/>
          <p:cNvSpPr/>
          <p:nvPr/>
        </p:nvSpPr>
        <p:spPr>
          <a:xfrm>
            <a:off x="880958" y="188628"/>
            <a:ext cx="7920880" cy="648072"/>
          </a:xfrm>
          <a:prstGeom prst="rect">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BR" sz="3200" b="1" i="0" u="none" strike="noStrike" cap="none">
                <a:solidFill>
                  <a:schemeClr val="dk1"/>
                </a:solidFill>
                <a:latin typeface="Calibri"/>
                <a:ea typeface="Calibri"/>
                <a:cs typeface="Calibri"/>
                <a:sym typeface="Calibri"/>
              </a:rPr>
              <a:t>MARIA RITA DE SOUSA BRITO LOPES PONTES </a:t>
            </a:r>
            <a:endParaRPr dirty="0"/>
          </a:p>
        </p:txBody>
      </p:sp>
      <p:pic>
        <p:nvPicPr>
          <p:cNvPr id="2" name="Repetição das principais mensagens do 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2999" y="3199999"/>
            <a:ext cx="458002" cy="458002"/>
          </a:xfrm>
          <a:prstGeom prst="rect">
            <a:avLst/>
          </a:prstGeom>
        </p:spPr>
      </p:pic>
      <p:pic>
        <p:nvPicPr>
          <p:cNvPr id="3" name="Repetição das principais mensagens do ch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9309">
        <p:circle/>
      </p:transition>
    </mc:Choice>
    <mc:Fallback xmlns="">
      <p:transition spd="slow" advTm="930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2"/>
                </p:tgtEl>
              </p:cMediaNode>
            </p:audio>
            <p:audio>
              <p:cMediaNode vol="80000" numSld="999" showWhenStopped="0">
                <p:cTn id="11"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1"/>
          <p:cNvSpPr txBox="1">
            <a:spLocks noGrp="1"/>
          </p:cNvSpPr>
          <p:nvPr>
            <p:ph type="ctrTitle"/>
          </p:nvPr>
        </p:nvSpPr>
        <p:spPr>
          <a:xfrm>
            <a:off x="395536" y="150499"/>
            <a:ext cx="8496944" cy="576064"/>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dirty="0"/>
              <a:t>HER FIRST MISSION</a:t>
            </a:r>
            <a:endParaRPr dirty="0"/>
          </a:p>
        </p:txBody>
      </p:sp>
      <p:sp>
        <p:nvSpPr>
          <p:cNvPr id="165" name="Google Shape;165;p11"/>
          <p:cNvSpPr txBox="1">
            <a:spLocks noGrp="1"/>
          </p:cNvSpPr>
          <p:nvPr>
            <p:ph type="subTitle" idx="1"/>
          </p:nvPr>
        </p:nvSpPr>
        <p:spPr>
          <a:xfrm>
            <a:off x="5652120" y="891822"/>
            <a:ext cx="3240360" cy="5705530"/>
          </a:xfrm>
          <a:prstGeom prst="rect">
            <a:avLst/>
          </a:prstGeom>
          <a:solidFill>
            <a:srgbClr val="DAEEF3"/>
          </a:solidFill>
          <a:ln>
            <a:noFill/>
          </a:ln>
        </p:spPr>
        <p:txBody>
          <a:bodyPr spcFirstLastPara="1" wrap="square" lIns="91425" tIns="45700" rIns="91425" bIns="45700" anchor="t" anchorCtr="0">
            <a:normAutofit/>
          </a:bodyPr>
          <a:lstStyle/>
          <a:p>
            <a:pPr marL="457200" lvl="0" indent="-469900" algn="l" rtl="0">
              <a:spcBef>
                <a:spcPts val="0"/>
              </a:spcBef>
              <a:spcAft>
                <a:spcPts val="0"/>
              </a:spcAft>
              <a:buClr>
                <a:schemeClr val="dk1"/>
              </a:buClr>
              <a:buSzPts val="3000"/>
              <a:buFont typeface="Arial"/>
              <a:buChar char="•"/>
            </a:pPr>
            <a:r>
              <a:rPr lang="pt-BR" sz="3000" dirty="0">
                <a:solidFill>
                  <a:schemeClr val="dk1"/>
                </a:solidFill>
              </a:rPr>
              <a:t>In 1934, she professed her religious vows. </a:t>
            </a:r>
            <a:endParaRPr sz="3000" dirty="0"/>
          </a:p>
          <a:p>
            <a:pPr marL="457200" lvl="0" indent="-469900" algn="l" rtl="0">
              <a:spcBef>
                <a:spcPts val="560"/>
              </a:spcBef>
              <a:spcAft>
                <a:spcPts val="0"/>
              </a:spcAft>
              <a:buClr>
                <a:schemeClr val="dk1"/>
              </a:buClr>
              <a:buSzPts val="3000"/>
              <a:buFont typeface="Arial"/>
              <a:buChar char="•"/>
            </a:pPr>
            <a:r>
              <a:rPr lang="pt-BR" sz="3000" dirty="0">
                <a:solidFill>
                  <a:schemeClr val="dk1"/>
                </a:solidFill>
              </a:rPr>
              <a:t>Her first mission as a religious was to teach at a school of the Congregation and to assist the  poor communities in Salvador.</a:t>
            </a:r>
            <a:endParaRPr sz="3000" dirty="0">
              <a:solidFill>
                <a:schemeClr val="dk1"/>
              </a:solidFill>
            </a:endParaRPr>
          </a:p>
        </p:txBody>
      </p:sp>
      <p:pic>
        <p:nvPicPr>
          <p:cNvPr id="166" name="Google Shape;166;p11"/>
          <p:cNvPicPr preferRelativeResize="0"/>
          <p:nvPr/>
        </p:nvPicPr>
        <p:blipFill rotWithShape="1">
          <a:blip r:embed="rId3">
            <a:alphaModFix/>
          </a:blip>
          <a:srcRect/>
          <a:stretch/>
        </p:blipFill>
        <p:spPr>
          <a:xfrm>
            <a:off x="496711" y="1872019"/>
            <a:ext cx="5004367" cy="36900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800" advTm="25645">
        <p14:flythrough/>
      </p:transition>
    </mc:Choice>
    <mc:Fallback xmlns="">
      <p:transition spd="slow" advTm="25645">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title"/>
          </p:nvPr>
        </p:nvSpPr>
        <p:spPr>
          <a:xfrm>
            <a:off x="467549" y="315165"/>
            <a:ext cx="8229600" cy="576064"/>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US" sz="3959" b="1" dirty="0"/>
              <a:t>FOUNDING OF THE WORKERS’ UNION</a:t>
            </a:r>
            <a:endParaRPr lang="en-US" dirty="0"/>
          </a:p>
        </p:txBody>
      </p:sp>
      <p:sp>
        <p:nvSpPr>
          <p:cNvPr id="173" name="Google Shape;173;p12"/>
          <p:cNvSpPr txBox="1"/>
          <p:nvPr/>
        </p:nvSpPr>
        <p:spPr>
          <a:xfrm>
            <a:off x="1187549" y="891229"/>
            <a:ext cx="7509600" cy="49240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600" b="1" dirty="0">
                <a:solidFill>
                  <a:schemeClr val="dk1"/>
                </a:solidFill>
                <a:latin typeface="Calibri"/>
                <a:ea typeface="Calibri"/>
                <a:cs typeface="Calibri"/>
                <a:sym typeface="Calibri"/>
              </a:rPr>
              <a:t>In 1936, </a:t>
            </a:r>
            <a:r>
              <a:rPr lang="pt-BR" sz="2600" b="1" dirty="0" err="1">
                <a:solidFill>
                  <a:schemeClr val="dk1"/>
                </a:solidFill>
                <a:latin typeface="Calibri"/>
                <a:ea typeface="Calibri"/>
                <a:cs typeface="Calibri"/>
                <a:sym typeface="Calibri"/>
              </a:rPr>
              <a:t>when</a:t>
            </a:r>
            <a:r>
              <a:rPr lang="pt-BR" sz="2600" b="1" dirty="0">
                <a:solidFill>
                  <a:schemeClr val="dk1"/>
                </a:solidFill>
                <a:latin typeface="Calibri"/>
                <a:ea typeface="Calibri"/>
                <a:cs typeface="Calibri"/>
                <a:sym typeface="Calibri"/>
              </a:rPr>
              <a:t> </a:t>
            </a:r>
            <a:r>
              <a:rPr lang="pt-BR" sz="2600" b="1" dirty="0" err="1">
                <a:solidFill>
                  <a:schemeClr val="dk1"/>
                </a:solidFill>
                <a:latin typeface="Calibri"/>
                <a:ea typeface="Calibri"/>
                <a:cs typeface="Calibri"/>
                <a:sym typeface="Calibri"/>
              </a:rPr>
              <a:t>only</a:t>
            </a:r>
            <a:r>
              <a:rPr lang="pt-BR" sz="2600" b="1" dirty="0">
                <a:solidFill>
                  <a:schemeClr val="dk1"/>
                </a:solidFill>
                <a:latin typeface="Calibri"/>
                <a:ea typeface="Calibri"/>
                <a:cs typeface="Calibri"/>
                <a:sym typeface="Calibri"/>
              </a:rPr>
              <a:t> 22 </a:t>
            </a:r>
            <a:r>
              <a:rPr lang="pt-BR" sz="2600" b="1" dirty="0" err="1">
                <a:solidFill>
                  <a:schemeClr val="dk1"/>
                </a:solidFill>
                <a:latin typeface="Calibri"/>
                <a:ea typeface="Calibri"/>
                <a:cs typeface="Calibri"/>
                <a:sym typeface="Calibri"/>
              </a:rPr>
              <a:t>years</a:t>
            </a:r>
            <a:r>
              <a:rPr lang="pt-BR" sz="2600" b="1" dirty="0">
                <a:solidFill>
                  <a:schemeClr val="dk1"/>
                </a:solidFill>
                <a:latin typeface="Calibri"/>
                <a:ea typeface="Calibri"/>
                <a:cs typeface="Calibri"/>
                <a:sym typeface="Calibri"/>
              </a:rPr>
              <a:t> </a:t>
            </a:r>
            <a:r>
              <a:rPr lang="pt-BR" sz="2600" b="1" dirty="0" err="1" smtClean="0">
                <a:solidFill>
                  <a:schemeClr val="dk1"/>
                </a:solidFill>
                <a:latin typeface="Calibri"/>
                <a:ea typeface="Calibri"/>
                <a:cs typeface="Calibri"/>
                <a:sym typeface="Calibri"/>
              </a:rPr>
              <a:t>old</a:t>
            </a:r>
            <a:endParaRPr sz="2600" b="1" dirty="0">
              <a:solidFill>
                <a:schemeClr val="dk1"/>
              </a:solidFill>
              <a:latin typeface="Calibri"/>
              <a:ea typeface="Calibri"/>
              <a:cs typeface="Calibri"/>
              <a:sym typeface="Calibri"/>
            </a:endParaRPr>
          </a:p>
        </p:txBody>
      </p:sp>
      <p:pic>
        <p:nvPicPr>
          <p:cNvPr id="174" name="Google Shape;174;p12"/>
          <p:cNvPicPr preferRelativeResize="0">
            <a:picLocks noGrp="1"/>
          </p:cNvPicPr>
          <p:nvPr>
            <p:ph type="body" idx="1"/>
          </p:nvPr>
        </p:nvPicPr>
        <p:blipFill rotWithShape="1">
          <a:blip r:embed="rId3">
            <a:alphaModFix/>
          </a:blip>
          <a:srcRect l="17610" t="6995" r="20119" b="35233"/>
          <a:stretch/>
        </p:blipFill>
        <p:spPr>
          <a:xfrm>
            <a:off x="708575" y="1557700"/>
            <a:ext cx="7930500" cy="4845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advTm="18492">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3"/>
          <p:cNvSpPr txBox="1">
            <a:spLocks noGrp="1"/>
          </p:cNvSpPr>
          <p:nvPr>
            <p:ph type="body" idx="1"/>
          </p:nvPr>
        </p:nvSpPr>
        <p:spPr>
          <a:xfrm>
            <a:off x="809825" y="468175"/>
            <a:ext cx="8154600" cy="3384300"/>
          </a:xfrm>
          <a:prstGeom prst="rect">
            <a:avLst/>
          </a:prstGeom>
          <a:solidFill>
            <a:srgbClr val="DAEEF3"/>
          </a:solidFill>
          <a:ln>
            <a:noFill/>
          </a:ln>
        </p:spPr>
        <p:txBody>
          <a:bodyPr spcFirstLastPara="1" wrap="square" lIns="91425" tIns="45700" rIns="91425" bIns="45700" anchor="t" anchorCtr="0">
            <a:normAutofit/>
          </a:bodyPr>
          <a:lstStyle/>
          <a:p>
            <a:pPr marL="342900" lvl="0" indent="-383540" algn="l" rtl="0">
              <a:lnSpc>
                <a:spcPct val="80000"/>
              </a:lnSpc>
              <a:spcBef>
                <a:spcPts val="0"/>
              </a:spcBef>
              <a:spcAft>
                <a:spcPts val="0"/>
              </a:spcAft>
              <a:buClr>
                <a:schemeClr val="dk1"/>
              </a:buClr>
              <a:buSzPts val="3600"/>
              <a:buChar char="•"/>
            </a:pPr>
            <a:r>
              <a:rPr lang="pt-BR" sz="3800" dirty="0"/>
              <a:t>In 1937, </a:t>
            </a:r>
            <a:r>
              <a:rPr lang="pt-BR" sz="3800" dirty="0" err="1"/>
              <a:t>together</a:t>
            </a:r>
            <a:r>
              <a:rPr lang="pt-BR" sz="3800" dirty="0"/>
              <a:t> </a:t>
            </a:r>
            <a:r>
              <a:rPr lang="pt-BR" sz="3800" dirty="0" err="1"/>
              <a:t>with</a:t>
            </a:r>
            <a:r>
              <a:rPr lang="pt-BR" sz="3800" dirty="0"/>
              <a:t> Fr.  Hildebrando, OFM</a:t>
            </a:r>
            <a:r>
              <a:rPr lang="pt-BR" sz="3800" dirty="0" smtClean="0"/>
              <a:t>, </a:t>
            </a:r>
            <a:r>
              <a:rPr lang="pt-BR" sz="3800" dirty="0" err="1"/>
              <a:t>she</a:t>
            </a:r>
            <a:r>
              <a:rPr lang="pt-BR" sz="3800" dirty="0"/>
              <a:t> </a:t>
            </a:r>
            <a:r>
              <a:rPr lang="pt-BR" sz="3800" dirty="0" err="1"/>
              <a:t>created</a:t>
            </a:r>
            <a:r>
              <a:rPr lang="pt-BR" sz="3800" dirty="0"/>
              <a:t> </a:t>
            </a:r>
            <a:r>
              <a:rPr lang="pt-BR" sz="3800" dirty="0" err="1"/>
              <a:t>the</a:t>
            </a:r>
            <a:r>
              <a:rPr lang="pt-BR" sz="3800" dirty="0"/>
              <a:t>  Bahia </a:t>
            </a:r>
            <a:r>
              <a:rPr lang="pt-BR" sz="3800" dirty="0" err="1" smtClean="0"/>
              <a:t>Workers’Circle</a:t>
            </a:r>
            <a:r>
              <a:rPr lang="pt-BR" sz="3800" dirty="0" smtClean="0"/>
              <a:t>, </a:t>
            </a:r>
            <a:r>
              <a:rPr lang="pt-BR" sz="3800" dirty="0" err="1"/>
              <a:t>financially</a:t>
            </a:r>
            <a:r>
              <a:rPr lang="pt-BR" sz="3800" dirty="0"/>
              <a:t> </a:t>
            </a:r>
            <a:r>
              <a:rPr lang="pt-BR" sz="3800" dirty="0" err="1"/>
              <a:t>made</a:t>
            </a:r>
            <a:r>
              <a:rPr lang="pt-BR" sz="3800" dirty="0"/>
              <a:t> </a:t>
            </a:r>
            <a:r>
              <a:rPr lang="pt-BR" sz="3800" dirty="0" err="1"/>
              <a:t>possible</a:t>
            </a:r>
            <a:r>
              <a:rPr lang="pt-BR" sz="3800" dirty="0"/>
              <a:t> </a:t>
            </a:r>
            <a:r>
              <a:rPr lang="pt-BR" sz="3800" dirty="0" err="1"/>
              <a:t>through</a:t>
            </a:r>
            <a:r>
              <a:rPr lang="pt-BR" sz="3800" dirty="0"/>
              <a:t> </a:t>
            </a:r>
            <a:r>
              <a:rPr lang="pt-BR" sz="3800" dirty="0" err="1"/>
              <a:t>the</a:t>
            </a:r>
            <a:r>
              <a:rPr lang="pt-BR" sz="3800" dirty="0"/>
              <a:t> </a:t>
            </a:r>
            <a:r>
              <a:rPr lang="pt-BR" sz="3800" dirty="0" err="1"/>
              <a:t>funds</a:t>
            </a:r>
            <a:r>
              <a:rPr lang="pt-BR" sz="3800" dirty="0"/>
              <a:t> </a:t>
            </a:r>
            <a:r>
              <a:rPr lang="pt-BR" sz="3800" dirty="0" err="1"/>
              <a:t>of</a:t>
            </a:r>
            <a:r>
              <a:rPr lang="pt-BR" sz="3800" dirty="0"/>
              <a:t> </a:t>
            </a:r>
            <a:r>
              <a:rPr lang="pt-BR" sz="3800" dirty="0" err="1"/>
              <a:t>three</a:t>
            </a:r>
            <a:r>
              <a:rPr lang="pt-BR" sz="3800" dirty="0"/>
              <a:t> cinema </a:t>
            </a:r>
            <a:r>
              <a:rPr lang="pt-BR" sz="3800" dirty="0" err="1"/>
              <a:t>theaters</a:t>
            </a:r>
            <a:r>
              <a:rPr lang="pt-BR" sz="3800" dirty="0"/>
              <a:t> </a:t>
            </a:r>
            <a:r>
              <a:rPr lang="pt-BR" sz="3800" dirty="0" err="1"/>
              <a:t>which</a:t>
            </a:r>
            <a:r>
              <a:rPr lang="pt-BR" sz="3800" dirty="0"/>
              <a:t> </a:t>
            </a:r>
            <a:r>
              <a:rPr lang="pt-BR" sz="3800" dirty="0" err="1"/>
              <a:t>they</a:t>
            </a:r>
            <a:r>
              <a:rPr lang="pt-BR" sz="3800" dirty="0"/>
              <a:t> </a:t>
            </a:r>
            <a:r>
              <a:rPr lang="pt-BR" sz="3800" dirty="0" err="1"/>
              <a:t>constructed</a:t>
            </a:r>
            <a:r>
              <a:rPr lang="pt-BR" sz="3800" dirty="0"/>
              <a:t> </a:t>
            </a:r>
            <a:r>
              <a:rPr lang="pt-BR" sz="3800" dirty="0" err="1"/>
              <a:t>through</a:t>
            </a:r>
            <a:r>
              <a:rPr lang="pt-BR" sz="3800" dirty="0"/>
              <a:t> </a:t>
            </a:r>
            <a:r>
              <a:rPr lang="pt-BR" sz="3800" dirty="0" err="1"/>
              <a:t>donations</a:t>
            </a:r>
            <a:r>
              <a:rPr lang="pt-BR" sz="3800" dirty="0"/>
              <a:t>.</a:t>
            </a:r>
            <a:r>
              <a:rPr lang="pt-BR" sz="3600" dirty="0"/>
              <a:t> </a:t>
            </a:r>
            <a:endParaRPr sz="3600" dirty="0"/>
          </a:p>
        </p:txBody>
      </p:sp>
      <p:pic>
        <p:nvPicPr>
          <p:cNvPr id="180" name="Google Shape;180;p13"/>
          <p:cNvPicPr preferRelativeResize="0"/>
          <p:nvPr/>
        </p:nvPicPr>
        <p:blipFill rotWithShape="1">
          <a:blip r:embed="rId3">
            <a:alphaModFix/>
          </a:blip>
          <a:srcRect l="7860" t="9432" r="2546" b="19835"/>
          <a:stretch/>
        </p:blipFill>
        <p:spPr>
          <a:xfrm>
            <a:off x="3034270" y="4011606"/>
            <a:ext cx="3188349" cy="271847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advTm="22868">
        <p14:conveyor dir="l"/>
      </p:transition>
    </mc:Choice>
    <mc:Fallback xmlns="">
      <p:transition spd="slow" advTm="22868">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type="title"/>
          </p:nvPr>
        </p:nvSpPr>
        <p:spPr>
          <a:xfrm>
            <a:off x="1557867" y="116632"/>
            <a:ext cx="6434666" cy="706090"/>
          </a:xfrm>
          <a:prstGeom prst="rect">
            <a:avLst/>
          </a:prstGeom>
          <a:solidFill>
            <a:srgbClr val="B7CCE4"/>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pt-BR" sz="3959" b="1" dirty="0"/>
              <a:t>       </a:t>
            </a:r>
            <a:r>
              <a:rPr lang="pt-BR" sz="3600" b="1" dirty="0" smtClean="0"/>
              <a:t>A </a:t>
            </a:r>
            <a:r>
              <a:rPr lang="pt-BR" sz="3600" b="1" dirty="0"/>
              <a:t>LIFE IN MISSION</a:t>
            </a:r>
            <a:endParaRPr dirty="0"/>
          </a:p>
        </p:txBody>
      </p:sp>
      <p:sp>
        <p:nvSpPr>
          <p:cNvPr id="186" name="Google Shape;186;p14"/>
          <p:cNvSpPr txBox="1">
            <a:spLocks noGrp="1"/>
          </p:cNvSpPr>
          <p:nvPr>
            <p:ph type="body" idx="1"/>
          </p:nvPr>
        </p:nvSpPr>
        <p:spPr>
          <a:xfrm>
            <a:off x="695925" y="4870625"/>
            <a:ext cx="8052600" cy="1885200"/>
          </a:xfrm>
          <a:prstGeom prst="rect">
            <a:avLst/>
          </a:prstGeom>
          <a:solidFill>
            <a:srgbClr val="DAEEF3"/>
          </a:solidFill>
          <a:ln>
            <a:noFill/>
          </a:ln>
        </p:spPr>
        <p:txBody>
          <a:bodyPr spcFirstLastPara="1" wrap="square" lIns="91425" tIns="45700" rIns="91425" bIns="45700" anchor="t" anchorCtr="0">
            <a:normAutofit/>
          </a:bodyPr>
          <a:lstStyle/>
          <a:p>
            <a:pPr marL="342900" lvl="0" indent="-393700" algn="l" rtl="0">
              <a:spcBef>
                <a:spcPts val="0"/>
              </a:spcBef>
              <a:spcAft>
                <a:spcPts val="0"/>
              </a:spcAft>
              <a:buClr>
                <a:schemeClr val="dk1"/>
              </a:buClr>
              <a:buSzPts val="3600"/>
              <a:buChar char="•"/>
            </a:pPr>
            <a:r>
              <a:rPr lang="pt-BR" sz="3600"/>
              <a:t>In May 1939, Sister Dulce started the  </a:t>
            </a:r>
            <a:r>
              <a:rPr lang="pt-BR" sz="3600" b="1"/>
              <a:t>Saint Anthony school</a:t>
            </a:r>
            <a:r>
              <a:rPr lang="pt-BR" sz="3600"/>
              <a:t> for  workers and their children. </a:t>
            </a:r>
            <a:endParaRPr sz="3600" dirty="0"/>
          </a:p>
        </p:txBody>
      </p:sp>
      <p:pic>
        <p:nvPicPr>
          <p:cNvPr id="187" name="Google Shape;187;p14"/>
          <p:cNvPicPr preferRelativeResize="0"/>
          <p:nvPr/>
        </p:nvPicPr>
        <p:blipFill rotWithShape="1">
          <a:blip r:embed="rId3">
            <a:alphaModFix/>
          </a:blip>
          <a:srcRect/>
          <a:stretch/>
        </p:blipFill>
        <p:spPr>
          <a:xfrm>
            <a:off x="1641623" y="955935"/>
            <a:ext cx="6243152" cy="3745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advTm="21033">
        <p:split orient="vert"/>
      </p:transition>
    </mc:Choice>
    <mc:Fallback xmlns="">
      <p:transition spd="slow" advTm="21033">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5"/>
          <p:cNvSpPr txBox="1">
            <a:spLocks noGrp="1"/>
          </p:cNvSpPr>
          <p:nvPr>
            <p:ph type="title"/>
          </p:nvPr>
        </p:nvSpPr>
        <p:spPr>
          <a:xfrm>
            <a:off x="395536" y="116632"/>
            <a:ext cx="8229600" cy="706090"/>
          </a:xfrm>
          <a:prstGeom prst="rect">
            <a:avLst/>
          </a:prstGeom>
          <a:solidFill>
            <a:srgbClr val="B7CCE4"/>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pt-BR" sz="3959" b="1" dirty="0"/>
              <a:t>    A LIFE IN MISSION</a:t>
            </a:r>
            <a:endParaRPr dirty="0"/>
          </a:p>
        </p:txBody>
      </p:sp>
      <p:sp>
        <p:nvSpPr>
          <p:cNvPr id="193" name="Google Shape;193;p15"/>
          <p:cNvSpPr txBox="1">
            <a:spLocks noGrp="1"/>
          </p:cNvSpPr>
          <p:nvPr>
            <p:ph type="body" idx="1"/>
          </p:nvPr>
        </p:nvSpPr>
        <p:spPr>
          <a:xfrm>
            <a:off x="4860023" y="1124750"/>
            <a:ext cx="4032300" cy="5400600"/>
          </a:xfrm>
          <a:prstGeom prst="rect">
            <a:avLst/>
          </a:prstGeom>
          <a:solidFill>
            <a:srgbClr val="DAEEF3"/>
          </a:solidFill>
          <a:ln>
            <a:noFill/>
          </a:ln>
        </p:spPr>
        <p:txBody>
          <a:bodyPr spcFirstLastPara="1" wrap="square" lIns="91425" tIns="45700" rIns="91425" bIns="45700" anchor="t" anchorCtr="0">
            <a:normAutofit lnSpcReduction="10000"/>
          </a:bodyPr>
          <a:lstStyle/>
          <a:p>
            <a:pPr marL="342900" lvl="0" indent="-355600" algn="l" rtl="0">
              <a:spcBef>
                <a:spcPts val="0"/>
              </a:spcBef>
              <a:spcAft>
                <a:spcPts val="0"/>
              </a:spcAft>
              <a:buClr>
                <a:schemeClr val="dk1"/>
              </a:buClr>
              <a:buSzPts val="3400"/>
              <a:buChar char="•"/>
            </a:pPr>
            <a:r>
              <a:rPr lang="pt-BR" sz="3400"/>
              <a:t>During the same year, 1939, in order to house the sick people found on the streets she used five abandoned houses on the periphery of Salvador, which was called “Rat Island”.</a:t>
            </a:r>
            <a:endParaRPr sz="3400" dirty="0"/>
          </a:p>
        </p:txBody>
      </p:sp>
      <p:pic>
        <p:nvPicPr>
          <p:cNvPr id="194" name="Google Shape;194;p15"/>
          <p:cNvPicPr preferRelativeResize="0"/>
          <p:nvPr/>
        </p:nvPicPr>
        <p:blipFill rotWithShape="1">
          <a:blip r:embed="rId3">
            <a:alphaModFix/>
          </a:blip>
          <a:srcRect/>
          <a:stretch/>
        </p:blipFill>
        <p:spPr>
          <a:xfrm>
            <a:off x="539550" y="1741776"/>
            <a:ext cx="4032450" cy="40324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200" advTm="27010">
        <p:dissolve/>
      </p:transition>
    </mc:Choice>
    <mc:Fallback xmlns="">
      <p:transition spd="slow" advTm="27010">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6"/>
          <p:cNvSpPr txBox="1">
            <a:spLocks noGrp="1"/>
          </p:cNvSpPr>
          <p:nvPr>
            <p:ph type="title"/>
          </p:nvPr>
        </p:nvSpPr>
        <p:spPr>
          <a:xfrm>
            <a:off x="395536" y="116632"/>
            <a:ext cx="8229600" cy="706090"/>
          </a:xfrm>
          <a:prstGeom prst="rect">
            <a:avLst/>
          </a:prstGeom>
          <a:solidFill>
            <a:srgbClr val="B7CCE4"/>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pt-BR" sz="3600" b="1" dirty="0"/>
              <a:t>CHICKEN COUP </a:t>
            </a:r>
            <a:endParaRPr lang="pt-BR" sz="4000" dirty="0"/>
          </a:p>
        </p:txBody>
      </p:sp>
      <p:sp>
        <p:nvSpPr>
          <p:cNvPr id="200" name="Google Shape;200;p16"/>
          <p:cNvSpPr txBox="1">
            <a:spLocks noGrp="1"/>
          </p:cNvSpPr>
          <p:nvPr>
            <p:ph type="body" idx="1"/>
          </p:nvPr>
        </p:nvSpPr>
        <p:spPr>
          <a:xfrm>
            <a:off x="784500" y="5399225"/>
            <a:ext cx="8108100" cy="1318800"/>
          </a:xfrm>
          <a:prstGeom prst="rect">
            <a:avLst/>
          </a:prstGeom>
          <a:solidFill>
            <a:srgbClr val="DAEEF3"/>
          </a:solid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2800"/>
              <a:buChar char="•"/>
            </a:pPr>
            <a:r>
              <a:rPr lang="pt-BR" sz="2800"/>
              <a:t>She transformed a chicken coup of St. Anthony Convent into a hostel.  This later was the start of St. Anthony Hospital center </a:t>
            </a:r>
            <a:endParaRPr dirty="0"/>
          </a:p>
        </p:txBody>
      </p:sp>
      <p:pic>
        <p:nvPicPr>
          <p:cNvPr id="201" name="Google Shape;201;p16"/>
          <p:cNvPicPr preferRelativeResize="0"/>
          <p:nvPr/>
        </p:nvPicPr>
        <p:blipFill rotWithShape="1">
          <a:blip r:embed="rId3">
            <a:alphaModFix/>
          </a:blip>
          <a:srcRect l="2467" t="25298" r="2978" b="16381"/>
          <a:stretch/>
        </p:blipFill>
        <p:spPr>
          <a:xfrm>
            <a:off x="1632575" y="1036725"/>
            <a:ext cx="5878850" cy="42765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advTm="21953">
        <p:circle/>
      </p:transition>
    </mc:Choice>
    <mc:Fallback xmlns="">
      <p:transition spd="slow" advTm="21953">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m para Obras Sociais irmã Dul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70" y="1247775"/>
            <a:ext cx="7912731" cy="51417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2759967" y="373868"/>
            <a:ext cx="3853940" cy="584775"/>
          </a:xfrm>
          <a:prstGeom prst="rect">
            <a:avLst/>
          </a:prstGeom>
        </p:spPr>
        <p:txBody>
          <a:bodyPr wrap="none">
            <a:spAutoFit/>
          </a:bodyPr>
          <a:lstStyle/>
          <a:p>
            <a:pPr algn="ctr"/>
            <a:r>
              <a:rPr lang="pt-BR" sz="3200" b="1" dirty="0">
                <a:solidFill>
                  <a:srgbClr val="FF0000"/>
                </a:solidFill>
              </a:rPr>
              <a:t>A LIFE IN MISSION</a:t>
            </a:r>
            <a:endParaRPr lang="en-US" sz="3200" dirty="0">
              <a:solidFill>
                <a:srgbClr val="FF0000"/>
              </a:solidFill>
            </a:endParaRPr>
          </a:p>
        </p:txBody>
      </p:sp>
    </p:spTree>
    <p:extLst>
      <p:ext uri="{BB962C8B-B14F-4D97-AF65-F5344CB8AC3E}">
        <p14:creationId xmlns:p14="http://schemas.microsoft.com/office/powerpoint/2010/main" val="4010593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1504">
        <p15:prstTrans prst="origami"/>
      </p:transition>
    </mc:Choice>
    <mc:Fallback xmlns="">
      <p:transition spd="slow" advTm="11504">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m para Obras Sociais irmã Dul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197" y="1141942"/>
            <a:ext cx="7970172" cy="50895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2902313" y="328712"/>
            <a:ext cx="3853940" cy="584775"/>
          </a:xfrm>
          <a:prstGeom prst="rect">
            <a:avLst/>
          </a:prstGeom>
        </p:spPr>
        <p:txBody>
          <a:bodyPr wrap="none">
            <a:spAutoFit/>
          </a:bodyPr>
          <a:lstStyle/>
          <a:p>
            <a:pPr algn="ctr"/>
            <a:r>
              <a:rPr lang="pt-BR" sz="3200" b="1" dirty="0">
                <a:solidFill>
                  <a:srgbClr val="FF0000"/>
                </a:solidFill>
              </a:rPr>
              <a:t>A LIFE IN MISSION</a:t>
            </a:r>
            <a:endParaRPr lang="en-US" sz="3200" dirty="0">
              <a:solidFill>
                <a:srgbClr val="FF0000"/>
              </a:solidFill>
            </a:endParaRPr>
          </a:p>
        </p:txBody>
      </p:sp>
    </p:spTree>
    <p:extLst>
      <p:ext uri="{BB962C8B-B14F-4D97-AF65-F5344CB8AC3E}">
        <p14:creationId xmlns:p14="http://schemas.microsoft.com/office/powerpoint/2010/main" val="2814618333"/>
      </p:ext>
    </p:extLst>
  </p:cSld>
  <p:clrMapOvr>
    <a:masterClrMapping/>
  </p:clrMapOvr>
  <p:transition spd="slow" advTm="12789">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7"/>
          <p:cNvSpPr txBox="1">
            <a:spLocks noGrp="1"/>
          </p:cNvSpPr>
          <p:nvPr>
            <p:ph type="title"/>
          </p:nvPr>
        </p:nvSpPr>
        <p:spPr>
          <a:xfrm>
            <a:off x="460375" y="160337"/>
            <a:ext cx="8229600" cy="576064"/>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dirty="0" smtClean="0"/>
              <a:t>SAINT ANTHONY HOSPITAL </a:t>
            </a:r>
            <a:r>
              <a:rPr lang="pt-BR" sz="3959" b="1" dirty="0"/>
              <a:t>Complex</a:t>
            </a:r>
            <a:endParaRPr dirty="0"/>
          </a:p>
        </p:txBody>
      </p:sp>
      <p:pic>
        <p:nvPicPr>
          <p:cNvPr id="207" name="Google Shape;207;p17" descr="https://upload.wikimedia.org/wikipedia/commons/thumb/3/32/OSID.jpg/208px-OSID.jpg"/>
          <p:cNvPicPr preferRelativeResize="0"/>
          <p:nvPr/>
        </p:nvPicPr>
        <p:blipFill rotWithShape="1">
          <a:blip r:embed="rId3">
            <a:alphaModFix/>
          </a:blip>
          <a:srcRect/>
          <a:stretch/>
        </p:blipFill>
        <p:spPr>
          <a:xfrm>
            <a:off x="495736" y="1060546"/>
            <a:ext cx="3086744" cy="46301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08" name="Google Shape;208;p17" descr="Resultado de imagem para obras sociais Ir.Dulce fotos"/>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09" name="Google Shape;209;p17" descr="Resultado de imagem para obras sociais Ir.Dulce fotos"/>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10" name="Google Shape;210;p17" descr="Resultado de imagem para obras sociais Ir.Dulce fotos"/>
          <p:cNvSpPr/>
          <p:nvPr/>
        </p:nvSpPr>
        <p:spPr>
          <a:xfrm>
            <a:off x="460375" y="1603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11" name="Google Shape;211;p17"/>
          <p:cNvSpPr txBox="1"/>
          <p:nvPr/>
        </p:nvSpPr>
        <p:spPr>
          <a:xfrm>
            <a:off x="765175" y="4869160"/>
            <a:ext cx="3810000" cy="18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12" name="Google Shape;212;p17" descr="Resultado de imagem para obras sociais Ir.Dulce fotos"/>
          <p:cNvSpPr/>
          <p:nvPr/>
        </p:nvSpPr>
        <p:spPr>
          <a:xfrm>
            <a:off x="612775" y="3127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213" name="Google Shape;213;p17"/>
          <p:cNvPicPr preferRelativeResize="0"/>
          <p:nvPr/>
        </p:nvPicPr>
        <p:blipFill rotWithShape="1">
          <a:blip r:embed="rId4">
            <a:alphaModFix/>
          </a:blip>
          <a:srcRect/>
          <a:stretch/>
        </p:blipFill>
        <p:spPr>
          <a:xfrm>
            <a:off x="4297657" y="1164250"/>
            <a:ext cx="4357092" cy="33807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4" name="Google Shape;214;p17"/>
          <p:cNvPicPr preferRelativeResize="0">
            <a:picLocks noGrp="1"/>
          </p:cNvPicPr>
          <p:nvPr>
            <p:ph type="body" idx="1"/>
          </p:nvPr>
        </p:nvPicPr>
        <p:blipFill rotWithShape="1">
          <a:blip r:embed="rId5">
            <a:alphaModFix/>
          </a:blip>
          <a:srcRect/>
          <a:stretch/>
        </p:blipFill>
        <p:spPr>
          <a:xfrm>
            <a:off x="3961819" y="5085184"/>
            <a:ext cx="4728156" cy="1584176"/>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3400" advTm="16317">
        <p14:reveal/>
      </p:transition>
    </mc:Choice>
    <mc:Fallback xmlns="">
      <p:transition spd="slow" advTm="16317">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Obras Sociais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43" y="876827"/>
            <a:ext cx="7772427" cy="50498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583492"/>
      </p:ext>
    </p:extLst>
  </p:cSld>
  <p:clrMapOvr>
    <a:masterClrMapping/>
  </p:clrMapOvr>
  <p:transition spd="slow" advTm="16180">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ctrTitle"/>
          </p:nvPr>
        </p:nvSpPr>
        <p:spPr>
          <a:xfrm>
            <a:off x="395536" y="188640"/>
            <a:ext cx="8496944" cy="576064"/>
          </a:xfrm>
          <a:prstGeom prst="rect">
            <a:avLst/>
          </a:prstGeom>
          <a:solidFill>
            <a:srgbClr val="B6DDE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pt-BR" sz="3600" b="1" dirty="0"/>
              <a:t>SISTER DULCE’S FAMILY</a:t>
            </a:r>
            <a:endParaRPr lang="pt-BR" sz="4000" dirty="0"/>
          </a:p>
        </p:txBody>
      </p:sp>
      <p:sp>
        <p:nvSpPr>
          <p:cNvPr id="96" name="Google Shape;96;p2"/>
          <p:cNvSpPr txBox="1">
            <a:spLocks noGrp="1"/>
          </p:cNvSpPr>
          <p:nvPr>
            <p:ph type="subTitle" idx="1"/>
          </p:nvPr>
        </p:nvSpPr>
        <p:spPr>
          <a:xfrm>
            <a:off x="5757175" y="836700"/>
            <a:ext cx="3279300" cy="5904600"/>
          </a:xfrm>
          <a:prstGeom prst="rect">
            <a:avLst/>
          </a:prstGeom>
          <a:solidFill>
            <a:srgbClr val="DAEEF3"/>
          </a:solidFill>
          <a:ln>
            <a:noFill/>
          </a:ln>
        </p:spPr>
        <p:txBody>
          <a:bodyPr spcFirstLastPara="1" wrap="square" lIns="91425" tIns="45700" rIns="91425" bIns="45700" anchor="t" anchorCtr="0">
            <a:normAutofit/>
          </a:bodyPr>
          <a:lstStyle/>
          <a:p>
            <a:pPr marL="0" lvl="0" indent="0" algn="just" rtl="0">
              <a:spcBef>
                <a:spcPts val="0"/>
              </a:spcBef>
              <a:spcAft>
                <a:spcPts val="0"/>
              </a:spcAft>
              <a:buNone/>
            </a:pPr>
            <a:r>
              <a:rPr lang="pt-BR" sz="2800" dirty="0">
                <a:solidFill>
                  <a:schemeClr val="dk1"/>
                </a:solidFill>
              </a:rPr>
              <a:t>Maria Rita de Sousa Brito Lopes Pontes was born in Brazil on May  26, 1914.</a:t>
            </a:r>
            <a:endParaRPr sz="2800" dirty="0">
              <a:solidFill>
                <a:schemeClr val="dk1"/>
              </a:solidFill>
            </a:endParaRPr>
          </a:p>
          <a:p>
            <a:pPr marL="0" lvl="0" indent="0" algn="just" rtl="0">
              <a:spcBef>
                <a:spcPts val="0"/>
              </a:spcBef>
              <a:spcAft>
                <a:spcPts val="0"/>
              </a:spcAft>
              <a:buNone/>
            </a:pPr>
            <a:endParaRPr sz="2800" dirty="0">
              <a:solidFill>
                <a:schemeClr val="dk1"/>
              </a:solidFill>
            </a:endParaRPr>
          </a:p>
          <a:p>
            <a:pPr marL="0" lvl="0" indent="0" algn="l" rtl="0">
              <a:spcBef>
                <a:spcPts val="480"/>
              </a:spcBef>
              <a:spcAft>
                <a:spcPts val="0"/>
              </a:spcAft>
              <a:buNone/>
            </a:pPr>
            <a:r>
              <a:rPr lang="pt-BR" sz="2800" dirty="0">
                <a:solidFill>
                  <a:schemeClr val="dk1"/>
                </a:solidFill>
              </a:rPr>
              <a:t>Daughter of </a:t>
            </a:r>
            <a:r>
              <a:rPr lang="pt-BR" sz="2800" b="1" dirty="0">
                <a:solidFill>
                  <a:schemeClr val="dk1"/>
                </a:solidFill>
              </a:rPr>
              <a:t>Dulce Maria de Souza Brito and</a:t>
            </a:r>
            <a:r>
              <a:rPr lang="pt-BR" sz="2800" dirty="0">
                <a:solidFill>
                  <a:schemeClr val="dk1"/>
                </a:solidFill>
              </a:rPr>
              <a:t> </a:t>
            </a:r>
            <a:r>
              <a:rPr lang="pt-BR" sz="2800" b="1" dirty="0">
                <a:solidFill>
                  <a:schemeClr val="dk1"/>
                </a:solidFill>
              </a:rPr>
              <a:t>Doctor Augusto Lopes Pontes</a:t>
            </a:r>
            <a:r>
              <a:rPr lang="pt-BR" sz="2800" dirty="0">
                <a:solidFill>
                  <a:schemeClr val="dk1"/>
                </a:solidFill>
              </a:rPr>
              <a:t>, dentist and professor at the  Federal University of Bahia. </a:t>
            </a:r>
            <a:endParaRPr sz="2800" dirty="0"/>
          </a:p>
        </p:txBody>
      </p:sp>
      <p:pic>
        <p:nvPicPr>
          <p:cNvPr id="97" name="Google Shape;97;p2"/>
          <p:cNvPicPr preferRelativeResize="0"/>
          <p:nvPr/>
        </p:nvPicPr>
        <p:blipFill rotWithShape="1">
          <a:blip r:embed="rId3">
            <a:alphaModFix/>
          </a:blip>
          <a:srcRect/>
          <a:stretch/>
        </p:blipFill>
        <p:spPr>
          <a:xfrm>
            <a:off x="107500" y="1916825"/>
            <a:ext cx="5256599" cy="2896737"/>
          </a:xfrm>
          <a:prstGeom prst="rect">
            <a:avLst/>
          </a:prstGeom>
          <a:noFill/>
          <a:ln>
            <a:noFill/>
          </a:ln>
        </p:spPr>
      </p:pic>
      <p:sp>
        <p:nvSpPr>
          <p:cNvPr id="98" name="Google Shape;98;p2"/>
          <p:cNvSpPr/>
          <p:nvPr/>
        </p:nvSpPr>
        <p:spPr>
          <a:xfrm>
            <a:off x="1763688" y="1268760"/>
            <a:ext cx="180020" cy="648072"/>
          </a:xfrm>
          <a:prstGeom prst="bentArrow">
            <a:avLst>
              <a:gd name="adj1" fmla="val 25000"/>
              <a:gd name="adj2" fmla="val 25000"/>
              <a:gd name="adj3" fmla="val 25000"/>
              <a:gd name="adj4" fmla="val 4375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sp>
        <p:nvSpPr>
          <p:cNvPr id="99" name="Google Shape;99;p2"/>
          <p:cNvSpPr txBox="1"/>
          <p:nvPr/>
        </p:nvSpPr>
        <p:spPr>
          <a:xfrm>
            <a:off x="1943707" y="1068705"/>
            <a:ext cx="894285" cy="400110"/>
          </a:xfrm>
          <a:prstGeom prst="rect">
            <a:avLst/>
          </a:prstGeom>
          <a:solidFill>
            <a:srgbClr val="B6DD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000" b="1" i="0" u="none" strike="noStrike" cap="none">
                <a:solidFill>
                  <a:schemeClr val="dk1"/>
                </a:solidFill>
                <a:latin typeface="Calibri"/>
                <a:ea typeface="Calibri"/>
                <a:cs typeface="Calibri"/>
                <a:sym typeface="Calibri"/>
              </a:rPr>
              <a:t>Father</a:t>
            </a:r>
            <a:endParaRPr dirty="0"/>
          </a:p>
        </p:txBody>
      </p:sp>
      <p:sp>
        <p:nvSpPr>
          <p:cNvPr id="100" name="Google Shape;100;p2"/>
          <p:cNvSpPr/>
          <p:nvPr/>
        </p:nvSpPr>
        <p:spPr>
          <a:xfrm>
            <a:off x="315447" y="1268760"/>
            <a:ext cx="216024" cy="1080120"/>
          </a:xfrm>
          <a:prstGeom prst="bentArrow">
            <a:avLst>
              <a:gd name="adj1" fmla="val 25000"/>
              <a:gd name="adj2" fmla="val 25000"/>
              <a:gd name="adj3" fmla="val 25000"/>
              <a:gd name="adj4" fmla="val 4375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01" name="Google Shape;101;p2"/>
          <p:cNvSpPr txBox="1"/>
          <p:nvPr/>
        </p:nvSpPr>
        <p:spPr>
          <a:xfrm>
            <a:off x="423459" y="1468815"/>
            <a:ext cx="836173" cy="646331"/>
          </a:xfrm>
          <a:prstGeom prst="rect">
            <a:avLst/>
          </a:prstGeom>
          <a:solidFill>
            <a:srgbClr val="B6DD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a:solidFill>
                  <a:schemeClr val="dk1"/>
                </a:solidFill>
                <a:latin typeface="Calibri"/>
                <a:ea typeface="Calibri"/>
                <a:cs typeface="Calibri"/>
                <a:sym typeface="Calibri"/>
              </a:rPr>
              <a:t>Maria Rita</a:t>
            </a:r>
            <a:endParaRPr dirty="0"/>
          </a:p>
        </p:txBody>
      </p:sp>
      <p:sp>
        <p:nvSpPr>
          <p:cNvPr id="102" name="Google Shape;102;p2"/>
          <p:cNvSpPr/>
          <p:nvPr/>
        </p:nvSpPr>
        <p:spPr>
          <a:xfrm>
            <a:off x="1763688" y="4869160"/>
            <a:ext cx="180020" cy="936104"/>
          </a:xfrm>
          <a:prstGeom prst="leftUpArrow">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3" name="Google Shape;103;p2"/>
          <p:cNvSpPr txBox="1"/>
          <p:nvPr/>
        </p:nvSpPr>
        <p:spPr>
          <a:xfrm>
            <a:off x="841545" y="5805264"/>
            <a:ext cx="1012153" cy="369332"/>
          </a:xfrm>
          <a:prstGeom prst="rect">
            <a:avLst/>
          </a:prstGeom>
          <a:solidFill>
            <a:srgbClr val="B6DD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a:solidFill>
                  <a:schemeClr val="dk1"/>
                </a:solidFill>
                <a:latin typeface="Calibri"/>
                <a:ea typeface="Calibri"/>
                <a:cs typeface="Calibri"/>
                <a:sym typeface="Calibri"/>
              </a:rPr>
              <a:t>Aloysio</a:t>
            </a:r>
            <a:endParaRPr dirty="0"/>
          </a:p>
        </p:txBody>
      </p:sp>
      <p:sp>
        <p:nvSpPr>
          <p:cNvPr id="104" name="Google Shape;104;p2"/>
          <p:cNvSpPr/>
          <p:nvPr/>
        </p:nvSpPr>
        <p:spPr>
          <a:xfrm>
            <a:off x="2915816" y="1268760"/>
            <a:ext cx="144016" cy="1296144"/>
          </a:xfrm>
          <a:prstGeom prst="bentArrow">
            <a:avLst>
              <a:gd name="adj1" fmla="val 25000"/>
              <a:gd name="adj2" fmla="val 25000"/>
              <a:gd name="adj3" fmla="val 25000"/>
              <a:gd name="adj4" fmla="val 4375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05" name="Google Shape;105;p2"/>
          <p:cNvSpPr txBox="1"/>
          <p:nvPr/>
        </p:nvSpPr>
        <p:spPr>
          <a:xfrm>
            <a:off x="2993774" y="1068705"/>
            <a:ext cx="1296144" cy="369332"/>
          </a:xfrm>
          <a:prstGeom prst="rect">
            <a:avLst/>
          </a:prstGeom>
          <a:solidFill>
            <a:srgbClr val="B6DD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a:solidFill>
                  <a:schemeClr val="dk1"/>
                </a:solidFill>
                <a:latin typeface="Calibri"/>
                <a:ea typeface="Calibri"/>
                <a:cs typeface="Calibri"/>
                <a:sym typeface="Calibri"/>
              </a:rPr>
              <a:t>Augustin</a:t>
            </a:r>
            <a:endParaRPr dirty="0"/>
          </a:p>
        </p:txBody>
      </p:sp>
      <p:sp>
        <p:nvSpPr>
          <p:cNvPr id="106" name="Google Shape;106;p2"/>
          <p:cNvSpPr/>
          <p:nvPr/>
        </p:nvSpPr>
        <p:spPr>
          <a:xfrm>
            <a:off x="4211960" y="1643062"/>
            <a:ext cx="144016" cy="1096089"/>
          </a:xfrm>
          <a:prstGeom prst="bentArrow">
            <a:avLst>
              <a:gd name="adj1" fmla="val 25000"/>
              <a:gd name="adj2" fmla="val 25000"/>
              <a:gd name="adj3" fmla="val 25000"/>
              <a:gd name="adj4" fmla="val 4375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07" name="Google Shape;107;p2"/>
          <p:cNvSpPr txBox="1"/>
          <p:nvPr/>
        </p:nvSpPr>
        <p:spPr>
          <a:xfrm>
            <a:off x="4355976" y="1643062"/>
            <a:ext cx="1296144" cy="369332"/>
          </a:xfrm>
          <a:prstGeom prst="rect">
            <a:avLst/>
          </a:prstGeom>
          <a:solidFill>
            <a:srgbClr val="B6DD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a:solidFill>
                  <a:schemeClr val="dk1"/>
                </a:solidFill>
                <a:latin typeface="Calibri"/>
                <a:ea typeface="Calibri"/>
                <a:cs typeface="Calibri"/>
                <a:sym typeface="Calibri"/>
              </a:rPr>
              <a:t> Mother </a:t>
            </a:r>
            <a:endParaRPr dirty="0"/>
          </a:p>
        </p:txBody>
      </p:sp>
      <p:sp>
        <p:nvSpPr>
          <p:cNvPr id="108" name="Google Shape;108;p2"/>
          <p:cNvSpPr/>
          <p:nvPr/>
        </p:nvSpPr>
        <p:spPr>
          <a:xfrm>
            <a:off x="3419872" y="4581128"/>
            <a:ext cx="221974" cy="1512168"/>
          </a:xfrm>
          <a:prstGeom prst="leftUpArrow">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09" name="Google Shape;109;p2"/>
          <p:cNvSpPr txBox="1"/>
          <p:nvPr/>
        </p:nvSpPr>
        <p:spPr>
          <a:xfrm>
            <a:off x="2627784" y="5989930"/>
            <a:ext cx="1014062" cy="369332"/>
          </a:xfrm>
          <a:prstGeom prst="rect">
            <a:avLst/>
          </a:prstGeom>
          <a:solidFill>
            <a:srgbClr val="B6DD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a:solidFill>
                  <a:schemeClr val="dk1"/>
                </a:solidFill>
                <a:latin typeface="Calibri"/>
                <a:ea typeface="Calibri"/>
                <a:cs typeface="Calibri"/>
                <a:sym typeface="Calibri"/>
              </a:rPr>
              <a:t>Geraldo</a:t>
            </a:r>
            <a:endParaRPr sz="1800" dirty="0">
              <a:solidFill>
                <a:schemeClr val="dk1"/>
              </a:solidFill>
              <a:latin typeface="Calibri"/>
              <a:ea typeface="Calibri"/>
              <a:cs typeface="Calibri"/>
              <a:sym typeface="Calibri"/>
            </a:endParaRPr>
          </a:p>
        </p:txBody>
      </p:sp>
      <p:sp>
        <p:nvSpPr>
          <p:cNvPr id="110" name="Google Shape;110;p2"/>
          <p:cNvSpPr/>
          <p:nvPr/>
        </p:nvSpPr>
        <p:spPr>
          <a:xfrm>
            <a:off x="5148064" y="4869160"/>
            <a:ext cx="216024" cy="1368152"/>
          </a:xfrm>
          <a:prstGeom prst="leftUpArrow">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11" name="Google Shape;111;p2"/>
          <p:cNvSpPr txBox="1"/>
          <p:nvPr/>
        </p:nvSpPr>
        <p:spPr>
          <a:xfrm>
            <a:off x="4613819" y="6237312"/>
            <a:ext cx="1080120" cy="369332"/>
          </a:xfrm>
          <a:prstGeom prst="rect">
            <a:avLst/>
          </a:prstGeom>
          <a:solidFill>
            <a:srgbClr val="B6DDE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1800" b="1">
                <a:solidFill>
                  <a:schemeClr val="dk1"/>
                </a:solidFill>
                <a:latin typeface="Calibri"/>
                <a:ea typeface="Calibri"/>
                <a:cs typeface="Calibri"/>
                <a:sym typeface="Calibri"/>
              </a:rPr>
              <a:t>Dulce</a:t>
            </a:r>
            <a:endParaRPr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0">
        <p15:prstTrans prst="pageCurlDouble"/>
      </p:transition>
    </mc:Choice>
    <mc:Fallback xmlns="">
      <p:transition spd="slow" advTm="2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sultado de imagem para Obras Sociais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259" y="1728082"/>
            <a:ext cx="6564445" cy="47065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Google Shape;214;p17"/>
          <p:cNvPicPr preferRelativeResize="0">
            <a:picLocks noGrp="1"/>
          </p:cNvPicPr>
          <p:nvPr>
            <p:ph type="body" idx="1"/>
          </p:nvPr>
        </p:nvPicPr>
        <p:blipFill rotWithShape="1">
          <a:blip r:embed="rId3">
            <a:alphaModFix/>
          </a:blip>
          <a:srcRect/>
          <a:stretch/>
        </p:blipFill>
        <p:spPr>
          <a:xfrm>
            <a:off x="2923822" y="349956"/>
            <a:ext cx="3469240" cy="982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6104117"/>
      </p:ext>
    </p:extLst>
  </p:cSld>
  <p:clrMapOvr>
    <a:masterClrMapping/>
  </p:clrMapOvr>
  <mc:AlternateContent xmlns:mc="http://schemas.openxmlformats.org/markup-compatibility/2006" xmlns:p14="http://schemas.microsoft.com/office/powerpoint/2010/main">
    <mc:Choice Requires="p14">
      <p:transition spd="slow" p14:dur="3400" advTm="11578">
        <p14:reveal/>
      </p:transition>
    </mc:Choice>
    <mc:Fallback xmlns="">
      <p:transition spd="slow" advTm="11578">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nistério da Saúde libera R$ 18 milhões para as Obras Sociais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453" y="2096736"/>
            <a:ext cx="7825636" cy="40331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Google Shape;214;p17"/>
          <p:cNvPicPr preferRelativeResize="0">
            <a:picLocks noGrp="1"/>
          </p:cNvPicPr>
          <p:nvPr>
            <p:ph type="body" idx="1"/>
          </p:nvPr>
        </p:nvPicPr>
        <p:blipFill rotWithShape="1">
          <a:blip r:embed="rId3">
            <a:alphaModFix/>
          </a:blip>
          <a:srcRect/>
          <a:stretch/>
        </p:blipFill>
        <p:spPr>
          <a:xfrm>
            <a:off x="2810933" y="366429"/>
            <a:ext cx="4140553" cy="1101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424387"/>
      </p:ext>
    </p:extLst>
  </p:cSld>
  <p:clrMapOvr>
    <a:masterClrMapping/>
  </p:clrMapOvr>
  <mc:AlternateContent xmlns:mc="http://schemas.openxmlformats.org/markup-compatibility/2006" xmlns:p14="http://schemas.microsoft.com/office/powerpoint/2010/main">
    <mc:Choice Requires="p14">
      <p:transition spd="slow" p14:dur="1250" advTm="11616">
        <p14:flip dir="r"/>
      </p:transition>
    </mc:Choice>
    <mc:Fallback xmlns="">
      <p:transition spd="slow" advTm="11616">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6" name="AutoShape 2" descr="Resultado de imagem para borda de sant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59082" y="-376184"/>
            <a:ext cx="5448413" cy="7766887"/>
          </a:xfrm>
          <a:prstGeom prst="rect">
            <a:avLst/>
          </a:prstGeom>
        </p:spPr>
      </p:pic>
      <p:sp>
        <p:nvSpPr>
          <p:cNvPr id="9" name="Rectangle 8"/>
          <p:cNvSpPr/>
          <p:nvPr/>
        </p:nvSpPr>
        <p:spPr>
          <a:xfrm>
            <a:off x="2178756" y="2968650"/>
            <a:ext cx="5060342" cy="1077218"/>
          </a:xfrm>
          <a:prstGeom prst="rect">
            <a:avLst/>
          </a:prstGeom>
        </p:spPr>
        <p:txBody>
          <a:bodyPr wrap="square">
            <a:spAutoFit/>
          </a:bodyPr>
          <a:lstStyle/>
          <a:p>
            <a:pPr algn="ctr"/>
            <a:r>
              <a:rPr lang="pt-BR" sz="3200" b="1" dirty="0" smtClean="0">
                <a:solidFill>
                  <a:srgbClr val="0070C0"/>
                </a:solidFill>
              </a:rPr>
              <a:t>FEATURES OF THE LIFE </a:t>
            </a:r>
            <a:br>
              <a:rPr lang="pt-BR" sz="3200" b="1" dirty="0" smtClean="0">
                <a:solidFill>
                  <a:srgbClr val="0070C0"/>
                </a:solidFill>
              </a:rPr>
            </a:br>
            <a:r>
              <a:rPr lang="pt-BR" sz="3200" b="1" dirty="0" smtClean="0">
                <a:solidFill>
                  <a:srgbClr val="0070C0"/>
                </a:solidFill>
              </a:rPr>
              <a:t>OF SR. DULCE</a:t>
            </a:r>
            <a:endParaRPr lang="en-US" sz="3200" dirty="0">
              <a:solidFill>
                <a:srgbClr val="0070C0"/>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5860">
        <p15:prstTrans prst="curtains"/>
      </p:transition>
    </mc:Choice>
    <mc:Fallback xmlns="">
      <p:transition spd="slow" advTm="1586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9"/>
          <p:cNvSpPr txBox="1">
            <a:spLocks noGrp="1"/>
          </p:cNvSpPr>
          <p:nvPr>
            <p:ph type="title"/>
          </p:nvPr>
        </p:nvSpPr>
        <p:spPr>
          <a:xfrm>
            <a:off x="467544" y="26928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F0000"/>
              </a:buClr>
              <a:buSzPts val="3200"/>
              <a:buFont typeface="Calibri"/>
              <a:buNone/>
            </a:pPr>
            <a:r>
              <a:rPr lang="pt-BR" sz="3200" b="1" dirty="0">
                <a:solidFill>
                  <a:srgbClr val="FF0000"/>
                </a:solidFill>
              </a:rPr>
              <a:t>LOVE OF THE POOR</a:t>
            </a:r>
            <a:br>
              <a:rPr lang="pt-BR" sz="3200" b="1" dirty="0">
                <a:solidFill>
                  <a:srgbClr val="FF0000"/>
                </a:solidFill>
              </a:rPr>
            </a:br>
            <a:endParaRPr lang="pt-BR" sz="3200" dirty="0">
              <a:solidFill>
                <a:srgbClr val="FF0000"/>
              </a:solidFill>
            </a:endParaRPr>
          </a:p>
        </p:txBody>
      </p:sp>
      <p:pic>
        <p:nvPicPr>
          <p:cNvPr id="226" name="Google Shape;226;p19"/>
          <p:cNvPicPr preferRelativeResize="0">
            <a:picLocks noGrp="1"/>
          </p:cNvPicPr>
          <p:nvPr>
            <p:ph type="body" idx="1"/>
          </p:nvPr>
        </p:nvPicPr>
        <p:blipFill rotWithShape="1">
          <a:blip r:embed="rId3">
            <a:alphaModFix/>
          </a:blip>
          <a:srcRect l="14950" t="27726" r="10272" b="26135"/>
          <a:stretch/>
        </p:blipFill>
        <p:spPr>
          <a:xfrm rot="5400000">
            <a:off x="248821" y="2603005"/>
            <a:ext cx="4613910" cy="3168352"/>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pic>
        <p:nvPicPr>
          <p:cNvPr id="227" name="Google Shape;227;p19"/>
          <p:cNvPicPr preferRelativeResize="0"/>
          <p:nvPr/>
        </p:nvPicPr>
        <p:blipFill rotWithShape="1">
          <a:blip r:embed="rId4">
            <a:alphaModFix/>
          </a:blip>
          <a:srcRect l="4948" t="12570" r="14220" b="18146"/>
          <a:stretch/>
        </p:blipFill>
        <p:spPr>
          <a:xfrm rot="5400000">
            <a:off x="4286821" y="2459163"/>
            <a:ext cx="4608184" cy="3461762"/>
          </a:xfrm>
          <a:prstGeom prst="rect">
            <a:avLst/>
          </a:prstGeom>
          <a:noFill/>
          <a:ln w="190500" cap="sq" cmpd="sng">
            <a:solidFill>
              <a:srgbClr val="C8C6BD"/>
            </a:solidFill>
            <a:prstDash val="solid"/>
            <a:miter lim="800000"/>
            <a:headEnd type="none" w="sm" len="sm"/>
            <a:tailEnd type="none" w="sm" len="sm"/>
          </a:ln>
          <a:effectLst>
            <a:outerShdw blurRad="254000" algn="bl" rotWithShape="0">
              <a:srgbClr val="000000">
                <a:alpha val="42745"/>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11293">
        <p14:prism isContent="1"/>
      </p:transition>
    </mc:Choice>
    <mc:Fallback xmlns="">
      <p:transition spd="slow" advTm="11293">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039" y="349955"/>
            <a:ext cx="7435891" cy="925689"/>
          </a:xfrm>
        </p:spPr>
        <p:txBody>
          <a:bodyPr>
            <a:normAutofit fontScale="90000"/>
          </a:bodyPr>
          <a:lstStyle/>
          <a:p>
            <a:pPr lvl="0"/>
            <a:r>
              <a:rPr lang="en-US" sz="3200" b="1" dirty="0" smtClean="0">
                <a:solidFill>
                  <a:srgbClr val="FF0000"/>
                </a:solidFill>
              </a:rPr>
              <a:t/>
            </a:r>
            <a:br>
              <a:rPr lang="en-US" sz="3200" b="1" dirty="0" smtClean="0">
                <a:solidFill>
                  <a:srgbClr val="FF0000"/>
                </a:solidFill>
              </a:rPr>
            </a:br>
            <a:r>
              <a:rPr lang="en-US" sz="3600" b="1" dirty="0" smtClean="0">
                <a:solidFill>
                  <a:srgbClr val="FF0000"/>
                </a:solidFill>
              </a:rPr>
              <a:t>LOVE FOR THE POOR- </a:t>
            </a:r>
            <a:r>
              <a:rPr lang="en-US" sz="3600" dirty="0" smtClean="0">
                <a:solidFill>
                  <a:srgbClr val="FF0000"/>
                </a:solidFill>
              </a:rPr>
              <a:t>RESTORATION OF HUMAN DIGNITY</a:t>
            </a:r>
            <a:br>
              <a:rPr lang="en-US" sz="3600" dirty="0" smtClean="0">
                <a:solidFill>
                  <a:srgbClr val="FF0000"/>
                </a:solidFill>
              </a:rPr>
            </a:br>
            <a:endParaRPr lang="en-US" sz="3600" b="1" dirty="0">
              <a:solidFill>
                <a:srgbClr val="FF0000"/>
              </a:solidFill>
            </a:endParaRPr>
          </a:p>
        </p:txBody>
      </p:sp>
      <p:pic>
        <p:nvPicPr>
          <p:cNvPr id="23554" name="Picture 2" descr="Resultado de imagem para Memorial Irmã Dul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624" y="1659465"/>
            <a:ext cx="7150484" cy="45607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14183"/>
      </p:ext>
    </p:extLst>
  </p:cSld>
  <p:clrMapOvr>
    <a:masterClrMapping/>
  </p:clrMapOvr>
  <mc:AlternateContent xmlns:mc="http://schemas.openxmlformats.org/markup-compatibility/2006" xmlns:p14="http://schemas.microsoft.com/office/powerpoint/2010/main">
    <mc:Choice Requires="p14">
      <p:transition spd="slow" p14:dur="1400" advTm="11060">
        <p14:ripple/>
      </p:transition>
    </mc:Choice>
    <mc:Fallback xmlns="">
      <p:transition spd="slow" advTm="1106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F0000"/>
              </a:buClr>
              <a:buSzPts val="4400"/>
              <a:buFont typeface="Calibri"/>
              <a:buNone/>
            </a:pPr>
            <a:r>
              <a:rPr lang="pt-BR" sz="3200" b="1" dirty="0">
                <a:solidFill>
                  <a:srgbClr val="FF0000"/>
                </a:solidFill>
              </a:rPr>
              <a:t>LOVE OF THE INFIRM</a:t>
            </a:r>
            <a:endParaRPr lang="pt-BR" sz="3200" b="1" dirty="0"/>
          </a:p>
        </p:txBody>
      </p:sp>
      <p:pic>
        <p:nvPicPr>
          <p:cNvPr id="233" name="Google Shape;233;p21" descr="Resultado de imagem para Ir. Dulce Lopes Pontes&quot;"/>
          <p:cNvPicPr preferRelativeResize="0">
            <a:picLocks noGrp="1"/>
          </p:cNvPicPr>
          <p:nvPr>
            <p:ph type="body" idx="1"/>
          </p:nvPr>
        </p:nvPicPr>
        <p:blipFill rotWithShape="1">
          <a:blip r:embed="rId3">
            <a:alphaModFix/>
          </a:blip>
          <a:srcRect/>
          <a:stretch/>
        </p:blipFill>
        <p:spPr>
          <a:xfrm>
            <a:off x="539552" y="1628800"/>
            <a:ext cx="8229600" cy="441246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2" name="AutoShape 2" descr="Resultado de imagem para Memorial Irmã Dul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859">
        <p:fade/>
      </p:transition>
    </mc:Choice>
    <mc:Fallback xmlns="">
      <p:transition spd="med" advTm="11859">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8932"/>
            <a:ext cx="7162800" cy="821267"/>
          </a:xfrm>
        </p:spPr>
        <p:txBody>
          <a:bodyPr>
            <a:normAutofit fontScale="90000"/>
          </a:bodyPr>
          <a:lstStyle/>
          <a:p>
            <a:pPr lvl="0"/>
            <a:r>
              <a:rPr lang="en-US" sz="3600" b="1" dirty="0" smtClean="0">
                <a:solidFill>
                  <a:srgbClr val="FF0000"/>
                </a:solidFill>
              </a:rPr>
              <a:t>          ABILITY TO WORK WITH DIFFERENT        SOCIAL CLASSES</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Text Placeholder 2"/>
          <p:cNvSpPr>
            <a:spLocks noGrp="1"/>
          </p:cNvSpPr>
          <p:nvPr>
            <p:ph type="body" idx="1"/>
          </p:nvPr>
        </p:nvSpPr>
        <p:spPr>
          <a:xfrm>
            <a:off x="5974903" y="8830469"/>
            <a:ext cx="1097585" cy="1842813"/>
          </a:xfrm>
        </p:spPr>
        <p:txBody>
          <a:bodyPr/>
          <a:lstStyle/>
          <a:p>
            <a:endParaRPr lang="en-US" dirty="0"/>
          </a:p>
        </p:txBody>
      </p:sp>
      <p:pic>
        <p:nvPicPr>
          <p:cNvPr id="1026" name="Picture 2" descr="Resultado de imagem para Irmã`Dulce e os político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892" y="1600199"/>
            <a:ext cx="4250863" cy="26366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Resultado de imagem para Irmã`Dulce e os político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55" y="4031231"/>
            <a:ext cx="3878245" cy="26643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829298"/>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3200" b="1" dirty="0" smtClean="0">
                <a:solidFill>
                  <a:srgbClr val="FF0000"/>
                </a:solidFill>
              </a:rPr>
              <a:t>BLESSED TRINITY- </a:t>
            </a:r>
            <a:r>
              <a:rPr lang="en-US" sz="3200" dirty="0" smtClean="0">
                <a:solidFill>
                  <a:srgbClr val="FF0000"/>
                </a:solidFill>
              </a:rPr>
              <a:t>FOUNT OF HOLINESS</a:t>
            </a:r>
            <a:br>
              <a:rPr lang="en-US" sz="3200" dirty="0" smtClean="0">
                <a:solidFill>
                  <a:srgbClr val="FF0000"/>
                </a:solidFill>
              </a:rPr>
            </a:br>
            <a:endParaRPr lang="en-US" sz="3200" dirty="0">
              <a:solidFill>
                <a:srgbClr val="FF0000"/>
              </a:solidFill>
            </a:endParaRPr>
          </a:p>
        </p:txBody>
      </p:sp>
      <p:pic>
        <p:nvPicPr>
          <p:cNvPr id="2050" name="Picture 2" descr="Resultado de imagem para Ir. Dulce e a santíssima trind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868" y="966082"/>
            <a:ext cx="5136444" cy="56058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Resultado de imagem para Ir. Dulce e a santíssima trind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378" y="1191860"/>
            <a:ext cx="1027289" cy="1243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540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89" y="568150"/>
            <a:ext cx="8229600" cy="1143000"/>
          </a:xfrm>
        </p:spPr>
        <p:txBody>
          <a:bodyPr>
            <a:noAutofit/>
          </a:bodyPr>
          <a:lstStyle/>
          <a:p>
            <a:pPr lvl="0"/>
            <a:r>
              <a:rPr lang="en-US" sz="3200" b="1" dirty="0" smtClean="0">
                <a:solidFill>
                  <a:srgbClr val="FF0000"/>
                </a:solidFill>
              </a:rPr>
              <a:t>LIFE OF INTENSE PRAYER </a:t>
            </a:r>
            <a:r>
              <a:rPr lang="en-US" sz="3200" dirty="0" smtClean="0">
                <a:solidFill>
                  <a:srgbClr val="FF0000"/>
                </a:solidFill>
              </a:rPr>
              <a:t/>
            </a:r>
            <a:br>
              <a:rPr lang="en-US" sz="3200" dirty="0" smtClean="0">
                <a:solidFill>
                  <a:srgbClr val="FF0000"/>
                </a:solidFill>
              </a:rPr>
            </a:br>
            <a:r>
              <a:rPr lang="en-US" sz="3200" b="1" dirty="0" smtClean="0">
                <a:solidFill>
                  <a:srgbClr val="FF0000"/>
                </a:solidFill>
              </a:rPr>
              <a:t> LOVE FOR THE WORD OF GOD</a:t>
            </a:r>
            <a:br>
              <a:rPr lang="en-US" sz="3200" b="1" dirty="0" smtClean="0">
                <a:solidFill>
                  <a:srgbClr val="FF0000"/>
                </a:solidFill>
              </a:rPr>
            </a:br>
            <a:endParaRPr lang="en-US" sz="3200" b="1" dirty="0">
              <a:solidFill>
                <a:srgbClr val="FF0000"/>
              </a:solidFill>
            </a:endParaRPr>
          </a:p>
        </p:txBody>
      </p:sp>
      <p:pic>
        <p:nvPicPr>
          <p:cNvPr id="3074" name="Picture 2" descr="Resultado de imagem para oraçã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394194" y="1711150"/>
            <a:ext cx="6581390" cy="43848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935832"/>
      </p:ext>
    </p:extLst>
  </p:cSld>
  <p:clrMapOvr>
    <a:masterClrMapping/>
  </p:clrMapOvr>
  <p:transition spd="slow">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0"/>
          <p:cNvSpPr txBox="1">
            <a:spLocks noGrp="1"/>
          </p:cNvSpPr>
          <p:nvPr>
            <p:ph type="title"/>
          </p:nvPr>
        </p:nvSpPr>
        <p:spPr>
          <a:xfrm>
            <a:off x="539550" y="527307"/>
            <a:ext cx="8229600" cy="576064"/>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dirty="0"/>
              <a:t>MEETING WITH THE POPE- 1980</a:t>
            </a:r>
            <a:endParaRPr dirty="0"/>
          </a:p>
        </p:txBody>
      </p:sp>
      <p:pic>
        <p:nvPicPr>
          <p:cNvPr id="239" name="Google Shape;239;p20"/>
          <p:cNvPicPr preferRelativeResize="0"/>
          <p:nvPr/>
        </p:nvPicPr>
        <p:blipFill rotWithShape="1">
          <a:blip r:embed="rId3">
            <a:alphaModFix/>
          </a:blip>
          <a:srcRect/>
          <a:stretch/>
        </p:blipFill>
        <p:spPr>
          <a:xfrm>
            <a:off x="611550" y="1648178"/>
            <a:ext cx="8085600" cy="4600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med" advTm="12550">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ctrTitle"/>
          </p:nvPr>
        </p:nvSpPr>
        <p:spPr>
          <a:xfrm>
            <a:off x="508425" y="252098"/>
            <a:ext cx="8496944" cy="576064"/>
          </a:xfrm>
          <a:prstGeom prst="rect">
            <a:avLst/>
          </a:prstGeom>
          <a:solidFill>
            <a:srgbClr val="B6DDE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600" b="1" dirty="0"/>
              <a:t>SHE HAD A DEVOTION TO SAINT ANTHONY</a:t>
            </a:r>
          </a:p>
        </p:txBody>
      </p:sp>
      <p:pic>
        <p:nvPicPr>
          <p:cNvPr id="117" name="Google Shape;117;p3"/>
          <p:cNvPicPr preferRelativeResize="0"/>
          <p:nvPr/>
        </p:nvPicPr>
        <p:blipFill rotWithShape="1">
          <a:blip r:embed="rId3">
            <a:alphaModFix/>
          </a:blip>
          <a:srcRect/>
          <a:stretch/>
        </p:blipFill>
        <p:spPr>
          <a:xfrm>
            <a:off x="899592" y="1094237"/>
            <a:ext cx="7344816" cy="56196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advTm="11679">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3"/>
          <p:cNvSpPr txBox="1">
            <a:spLocks noGrp="1"/>
          </p:cNvSpPr>
          <p:nvPr>
            <p:ph type="title"/>
          </p:nvPr>
        </p:nvSpPr>
        <p:spPr>
          <a:xfrm>
            <a:off x="510550" y="466588"/>
            <a:ext cx="8229600" cy="634082"/>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dirty="0"/>
              <a:t> FRAGILITY</a:t>
            </a:r>
            <a:endParaRPr dirty="0"/>
          </a:p>
        </p:txBody>
      </p:sp>
      <p:sp>
        <p:nvSpPr>
          <p:cNvPr id="245" name="Google Shape;245;p23"/>
          <p:cNvSpPr txBox="1">
            <a:spLocks noGrp="1"/>
          </p:cNvSpPr>
          <p:nvPr>
            <p:ph type="body" idx="1"/>
          </p:nvPr>
        </p:nvSpPr>
        <p:spPr>
          <a:xfrm>
            <a:off x="6300192" y="1531025"/>
            <a:ext cx="2664296" cy="4610132"/>
          </a:xfrm>
          <a:prstGeom prst="rect">
            <a:avLst/>
          </a:prstGeom>
          <a:solidFill>
            <a:srgbClr val="DAEEF3"/>
          </a:solidFill>
          <a:ln>
            <a:noFill/>
          </a:ln>
        </p:spPr>
        <p:txBody>
          <a:bodyPr spcFirstLastPara="1" wrap="square" lIns="91425" tIns="45700" rIns="91425" bIns="45700" anchor="t" anchorCtr="0">
            <a:normAutofit fontScale="92500"/>
          </a:bodyPr>
          <a:lstStyle/>
          <a:p>
            <a:pPr marL="342900" lvl="0" indent="-355600" algn="l" rtl="0">
              <a:spcBef>
                <a:spcPts val="0"/>
              </a:spcBef>
              <a:spcAft>
                <a:spcPts val="0"/>
              </a:spcAft>
              <a:buClr>
                <a:schemeClr val="dk1"/>
              </a:buClr>
              <a:buSzPts val="3000"/>
              <a:buChar char="•"/>
            </a:pPr>
            <a:r>
              <a:rPr lang="pt-BR" sz="3000" dirty="0"/>
              <a:t>On October 20th 1991, she received a second visit from Pope John Paul II, with a blessing and the sacrament of the sick. </a:t>
            </a:r>
            <a:endParaRPr sz="3000" dirty="0"/>
          </a:p>
        </p:txBody>
      </p:sp>
      <p:pic>
        <p:nvPicPr>
          <p:cNvPr id="246" name="Google Shape;246;p23"/>
          <p:cNvPicPr preferRelativeResize="0"/>
          <p:nvPr/>
        </p:nvPicPr>
        <p:blipFill rotWithShape="1">
          <a:blip r:embed="rId3">
            <a:alphaModFix/>
          </a:blip>
          <a:srcRect/>
          <a:stretch/>
        </p:blipFill>
        <p:spPr>
          <a:xfrm>
            <a:off x="510550" y="1531025"/>
            <a:ext cx="5789650" cy="45171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3000" advTm="21948">
        <p14:shred/>
      </p:transition>
    </mc:Choice>
    <mc:Fallback xmlns="">
      <p:transition spd="slow" advTm="21948">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5890"/>
            <a:ext cx="8229600" cy="1143000"/>
          </a:xfrm>
        </p:spPr>
        <p:txBody>
          <a:bodyPr>
            <a:normAutofit fontScale="90000"/>
          </a:bodyPr>
          <a:lstStyle/>
          <a:p>
            <a:pPr marL="114300" lvl="0" indent="0"/>
            <a:r>
              <a:rPr lang="en-US" sz="3600" b="1" dirty="0" smtClean="0"/>
              <a:t/>
            </a:r>
            <a:br>
              <a:rPr lang="en-US" sz="3600" b="1" dirty="0" smtClean="0"/>
            </a:br>
            <a:r>
              <a:rPr lang="en-US" sz="3600" b="1" dirty="0"/>
              <a:t/>
            </a:r>
            <a:br>
              <a:rPr lang="en-US" sz="3600" b="1" dirty="0"/>
            </a:br>
            <a:r>
              <a:rPr lang="en-US" sz="3600" b="1" dirty="0" smtClean="0"/>
              <a:t>ON </a:t>
            </a:r>
            <a:r>
              <a:rPr lang="en-US" sz="3600" b="1" dirty="0"/>
              <a:t>MARCH 13, 1992, </a:t>
            </a:r>
            <a:r>
              <a:rPr lang="en-US" sz="3600" b="1" dirty="0" smtClean="0"/>
              <a:t>AT </a:t>
            </a:r>
            <a:r>
              <a:rPr lang="en-US" sz="3600" b="1" dirty="0"/>
              <a:t>77 YEARS OF </a:t>
            </a:r>
            <a:r>
              <a:rPr lang="en-US" sz="3600" b="1" dirty="0" smtClean="0"/>
              <a:t>AGE, SHE WAS WELCOMED BY SISTER DEATH </a:t>
            </a:r>
            <a:r>
              <a:rPr lang="en-US" sz="3600" b="1" dirty="0"/>
              <a:t/>
            </a:r>
            <a:br>
              <a:rPr lang="en-US" sz="3600" b="1" dirty="0"/>
            </a:br>
            <a:r>
              <a:rPr lang="en-US" sz="3600" dirty="0"/>
              <a:t/>
            </a:r>
            <a:br>
              <a:rPr lang="en-US" sz="3600" dirty="0"/>
            </a:br>
            <a:endParaRPr lang="en-US" sz="3600" b="1" dirty="0"/>
          </a:p>
        </p:txBody>
      </p:sp>
      <p:sp>
        <p:nvSpPr>
          <p:cNvPr id="3" name="Text Placeholder 2"/>
          <p:cNvSpPr>
            <a:spLocks noGrp="1"/>
          </p:cNvSpPr>
          <p:nvPr>
            <p:ph type="body" idx="1"/>
          </p:nvPr>
        </p:nvSpPr>
        <p:spPr>
          <a:xfrm>
            <a:off x="2228078" y="5912556"/>
            <a:ext cx="3692944" cy="1540592"/>
          </a:xfrm>
        </p:spPr>
        <p:txBody>
          <a:bodyPr>
            <a:normAutofit/>
          </a:bodyPr>
          <a:lstStyle/>
          <a:p>
            <a:pPr lvl="0"/>
            <a:endParaRPr lang="en-US" dirty="0"/>
          </a:p>
          <a:p>
            <a:pPr lvl="0"/>
            <a:endParaRPr lang="en-US" dirty="0"/>
          </a:p>
          <a:p>
            <a:pPr lvl="0"/>
            <a:endParaRPr lang="en-US" dirty="0"/>
          </a:p>
          <a:p>
            <a:pPr lvl="0"/>
            <a:endParaRPr lang="en-US" dirty="0" smtClean="0"/>
          </a:p>
          <a:p>
            <a:pPr lvl="0"/>
            <a:endParaRPr lang="en-US" dirty="0" smtClean="0"/>
          </a:p>
          <a:p>
            <a:pPr lvl="0"/>
            <a:endParaRPr lang="en-US" dirty="0" smtClean="0"/>
          </a:p>
          <a:p>
            <a:pPr lvl="0"/>
            <a:endParaRPr lang="en-US" dirty="0" smtClean="0"/>
          </a:p>
        </p:txBody>
      </p:sp>
      <p:pic>
        <p:nvPicPr>
          <p:cNvPr id="5122" name="Picture 2" descr="Resultado de imagem para funeral de Irma dulce 1992&quot;"/>
          <p:cNvPicPr>
            <a:picLocks noChangeAspect="1" noChangeArrowheads="1"/>
          </p:cNvPicPr>
          <p:nvPr/>
        </p:nvPicPr>
        <p:blipFill rotWithShape="1">
          <a:blip r:embed="rId2">
            <a:extLst>
              <a:ext uri="{28A0092B-C50C-407E-A947-70E740481C1C}">
                <a14:useLocalDpi xmlns:a14="http://schemas.microsoft.com/office/drawing/2010/main" val="0"/>
              </a:ext>
            </a:extLst>
          </a:blip>
          <a:srcRect t="-4839" r="5312"/>
          <a:stretch/>
        </p:blipFill>
        <p:spPr bwMode="auto">
          <a:xfrm>
            <a:off x="1032965" y="1599766"/>
            <a:ext cx="7078070" cy="42019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190815"/>
      </p:ext>
    </p:extLst>
  </p:cSld>
  <p:clrMapOvr>
    <a:masterClrMapping/>
  </p:clrMapOvr>
  <mc:AlternateContent xmlns:mc="http://schemas.openxmlformats.org/markup-compatibility/2006" xmlns:p14="http://schemas.microsoft.com/office/powerpoint/2010/main">
    <mc:Choice Requires="p14">
      <p:transition spd="slow" p14:dur="2000" advTm="15943"/>
    </mc:Choice>
    <mc:Fallback xmlns="">
      <p:transition spd="slow" advTm="1594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5"/>
          <p:cNvSpPr txBox="1">
            <a:spLocks noGrp="1"/>
          </p:cNvSpPr>
          <p:nvPr>
            <p:ph type="title"/>
          </p:nvPr>
        </p:nvSpPr>
        <p:spPr>
          <a:xfrm>
            <a:off x="457211" y="166782"/>
            <a:ext cx="8229600" cy="504000"/>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a:t>BURIAL</a:t>
            </a:r>
            <a:endParaRPr dirty="0"/>
          </a:p>
        </p:txBody>
      </p:sp>
      <p:sp>
        <p:nvSpPr>
          <p:cNvPr id="259" name="Google Shape;259;p25"/>
          <p:cNvSpPr txBox="1">
            <a:spLocks noGrp="1"/>
          </p:cNvSpPr>
          <p:nvPr>
            <p:ph type="body" idx="1"/>
          </p:nvPr>
        </p:nvSpPr>
        <p:spPr>
          <a:xfrm>
            <a:off x="5868144" y="856482"/>
            <a:ext cx="3275856" cy="5884886"/>
          </a:xfrm>
          <a:prstGeom prst="rect">
            <a:avLst/>
          </a:prstGeom>
          <a:solidFill>
            <a:srgbClr val="DAEEF3"/>
          </a:solidFill>
          <a:ln>
            <a:noFill/>
          </a:ln>
        </p:spPr>
        <p:txBody>
          <a:bodyPr spcFirstLastPara="1" wrap="square" lIns="91425" tIns="45700" rIns="91425" bIns="45700" anchor="t" anchorCtr="0">
            <a:normAutofit/>
          </a:bodyPr>
          <a:lstStyle/>
          <a:p>
            <a:pPr marL="342900" lvl="0" indent="-355600" algn="l" rtl="0">
              <a:lnSpc>
                <a:spcPct val="90000"/>
              </a:lnSpc>
              <a:spcBef>
                <a:spcPts val="0"/>
              </a:spcBef>
              <a:spcAft>
                <a:spcPts val="0"/>
              </a:spcAft>
              <a:buClr>
                <a:schemeClr val="dk1"/>
              </a:buClr>
              <a:buSzPts val="3000"/>
              <a:buChar char="•"/>
            </a:pPr>
            <a:r>
              <a:rPr lang="pt-BR" sz="3000" dirty="0" err="1"/>
              <a:t>Her</a:t>
            </a:r>
            <a:r>
              <a:rPr lang="pt-BR" sz="3000" dirty="0"/>
              <a:t> </a:t>
            </a:r>
            <a:r>
              <a:rPr lang="pt-BR" sz="3000" dirty="0" err="1"/>
              <a:t>body</a:t>
            </a:r>
            <a:r>
              <a:rPr lang="pt-BR" sz="3000" dirty="0"/>
              <a:t> </a:t>
            </a:r>
            <a:r>
              <a:rPr lang="pt-BR" sz="3000" dirty="0" err="1"/>
              <a:t>was</a:t>
            </a:r>
            <a:r>
              <a:rPr lang="pt-BR" sz="3000" dirty="0"/>
              <a:t> </a:t>
            </a:r>
            <a:r>
              <a:rPr lang="pt-BR" sz="3000" dirty="0" err="1"/>
              <a:t>buried</a:t>
            </a:r>
            <a:r>
              <a:rPr lang="pt-BR" sz="3000" dirty="0"/>
              <a:t> </a:t>
            </a:r>
            <a:r>
              <a:rPr lang="pt-BR" sz="3000" dirty="0" err="1"/>
              <a:t>at</a:t>
            </a:r>
            <a:r>
              <a:rPr lang="pt-BR" sz="3000" dirty="0"/>
              <a:t> </a:t>
            </a:r>
            <a:r>
              <a:rPr lang="pt-BR" sz="3000" dirty="0" err="1"/>
              <a:t>the</a:t>
            </a:r>
            <a:r>
              <a:rPr lang="pt-BR" sz="3000" dirty="0"/>
              <a:t> </a:t>
            </a:r>
            <a:r>
              <a:rPr lang="pt-BR" sz="3000" dirty="0" err="1"/>
              <a:t>Shrine</a:t>
            </a:r>
            <a:r>
              <a:rPr lang="pt-BR" sz="3000" dirty="0"/>
              <a:t> </a:t>
            </a:r>
            <a:r>
              <a:rPr lang="pt-BR" sz="3000" dirty="0" err="1"/>
              <a:t>of</a:t>
            </a:r>
            <a:r>
              <a:rPr lang="pt-BR" sz="3000" dirty="0"/>
              <a:t>  Nossa Senhora da Conceição da Praia </a:t>
            </a:r>
            <a:r>
              <a:rPr lang="pt-BR" sz="3000" dirty="0" err="1"/>
              <a:t>and</a:t>
            </a:r>
            <a:r>
              <a:rPr lang="pt-BR" sz="3000" dirty="0"/>
              <a:t> </a:t>
            </a:r>
            <a:r>
              <a:rPr lang="pt-BR" sz="3000" dirty="0" err="1"/>
              <a:t>after</a:t>
            </a:r>
            <a:r>
              <a:rPr lang="pt-BR" sz="3000" dirty="0"/>
              <a:t> </a:t>
            </a:r>
            <a:r>
              <a:rPr lang="pt-BR" sz="3000" dirty="0" err="1"/>
              <a:t>was</a:t>
            </a:r>
            <a:r>
              <a:rPr lang="pt-BR" sz="3000" dirty="0"/>
              <a:t> </a:t>
            </a:r>
            <a:r>
              <a:rPr lang="pt-BR" sz="3000" dirty="0" err="1"/>
              <a:t>transferred</a:t>
            </a:r>
            <a:r>
              <a:rPr lang="pt-BR" sz="3000" dirty="0"/>
              <a:t> </a:t>
            </a:r>
            <a:r>
              <a:rPr lang="pt-BR" sz="3000" dirty="0" err="1"/>
              <a:t>to</a:t>
            </a:r>
            <a:r>
              <a:rPr lang="pt-BR" sz="3000" dirty="0"/>
              <a:t> </a:t>
            </a:r>
            <a:r>
              <a:rPr lang="pt-BR" sz="3000" dirty="0" err="1"/>
              <a:t>the</a:t>
            </a:r>
            <a:r>
              <a:rPr lang="pt-BR" sz="3000" dirty="0"/>
              <a:t> </a:t>
            </a:r>
            <a:r>
              <a:rPr lang="pt-BR" sz="3000" dirty="0" err="1"/>
              <a:t>Chapel</a:t>
            </a:r>
            <a:r>
              <a:rPr lang="pt-BR" sz="3000" dirty="0"/>
              <a:t> </a:t>
            </a:r>
            <a:r>
              <a:rPr lang="pt-BR" sz="3000" dirty="0" err="1"/>
              <a:t>of</a:t>
            </a:r>
            <a:r>
              <a:rPr lang="pt-BR" sz="3000" dirty="0"/>
              <a:t> </a:t>
            </a:r>
            <a:r>
              <a:rPr lang="pt-BR" sz="3000" dirty="0" smtClean="0"/>
              <a:t>St</a:t>
            </a:r>
            <a:r>
              <a:rPr lang="pt-BR" sz="3000" dirty="0"/>
              <a:t>. Anthony  </a:t>
            </a:r>
            <a:r>
              <a:rPr lang="pt-BR" sz="3000" dirty="0" smtClean="0"/>
              <a:t>Hospital, </a:t>
            </a:r>
            <a:r>
              <a:rPr lang="pt-BR" sz="3000" dirty="0" err="1" smtClean="0"/>
              <a:t>the</a:t>
            </a:r>
            <a:r>
              <a:rPr lang="pt-BR" sz="3000" dirty="0" smtClean="0"/>
              <a:t> </a:t>
            </a:r>
            <a:r>
              <a:rPr lang="pt-BR" sz="3000" dirty="0"/>
              <a:t>center </a:t>
            </a:r>
            <a:r>
              <a:rPr lang="pt-BR" sz="3000" dirty="0" err="1"/>
              <a:t>of</a:t>
            </a:r>
            <a:r>
              <a:rPr lang="pt-BR" sz="3000" dirty="0"/>
              <a:t> </a:t>
            </a:r>
            <a:r>
              <a:rPr lang="pt-BR" sz="3000" dirty="0" err="1"/>
              <a:t>the</a:t>
            </a:r>
            <a:r>
              <a:rPr lang="pt-BR" sz="3000" dirty="0"/>
              <a:t> Social Works </a:t>
            </a:r>
            <a:r>
              <a:rPr lang="pt-BR" sz="3000" dirty="0" err="1"/>
              <a:t>of</a:t>
            </a:r>
            <a:r>
              <a:rPr lang="pt-BR" sz="3000" dirty="0"/>
              <a:t> Sr.  Dulce.</a:t>
            </a:r>
            <a:endParaRPr sz="3000" dirty="0"/>
          </a:p>
        </p:txBody>
      </p:sp>
      <p:pic>
        <p:nvPicPr>
          <p:cNvPr id="260" name="Google Shape;260;p25"/>
          <p:cNvPicPr preferRelativeResize="0"/>
          <p:nvPr/>
        </p:nvPicPr>
        <p:blipFill rotWithShape="1">
          <a:blip r:embed="rId3">
            <a:alphaModFix/>
          </a:blip>
          <a:srcRect/>
          <a:stretch/>
        </p:blipFill>
        <p:spPr>
          <a:xfrm>
            <a:off x="516158" y="856482"/>
            <a:ext cx="5328592" cy="58704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4400" advTm="30519">
        <p14:honeycomb/>
      </p:transition>
    </mc:Choice>
    <mc:Fallback xmlns="">
      <p:transition spd="slow" advTm="30519">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6"/>
          <p:cNvSpPr txBox="1">
            <a:spLocks noGrp="1"/>
          </p:cNvSpPr>
          <p:nvPr>
            <p:ph type="title"/>
          </p:nvPr>
        </p:nvSpPr>
        <p:spPr>
          <a:xfrm>
            <a:off x="467544" y="116632"/>
            <a:ext cx="8229600" cy="504056"/>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dirty="0"/>
              <a:t>BEATIFICATION</a:t>
            </a:r>
            <a:endParaRPr dirty="0"/>
          </a:p>
        </p:txBody>
      </p:sp>
      <p:sp>
        <p:nvSpPr>
          <p:cNvPr id="266" name="Google Shape;266;p26"/>
          <p:cNvSpPr txBox="1">
            <a:spLocks noGrp="1"/>
          </p:cNvSpPr>
          <p:nvPr>
            <p:ph type="body" idx="1"/>
          </p:nvPr>
        </p:nvSpPr>
        <p:spPr>
          <a:xfrm>
            <a:off x="5436096" y="908720"/>
            <a:ext cx="3538736" cy="5400600"/>
          </a:xfrm>
          <a:prstGeom prst="rect">
            <a:avLst/>
          </a:prstGeom>
          <a:solidFill>
            <a:srgbClr val="DAEEF3"/>
          </a:solid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pt-BR" sz="2800"/>
              <a:t>Sister Dulce was declared venerable by the Vatican on January 21st, 2009. </a:t>
            </a:r>
            <a:endParaRPr dirty="0"/>
          </a:p>
          <a:p>
            <a:pPr marL="342900" lvl="0" indent="-342900" algn="l" rtl="0">
              <a:spcBef>
                <a:spcPts val="560"/>
              </a:spcBef>
              <a:spcAft>
                <a:spcPts val="0"/>
              </a:spcAft>
              <a:buClr>
                <a:schemeClr val="dk1"/>
              </a:buClr>
              <a:buSzPts val="2800"/>
              <a:buChar char="•"/>
            </a:pPr>
            <a:r>
              <a:rPr lang="pt-BR" sz="2800"/>
              <a:t>On April 3rd of the same year Pope Benedict XVI approved the decree to recognize her   virtues as heroic. </a:t>
            </a:r>
            <a:endParaRPr dirty="0"/>
          </a:p>
        </p:txBody>
      </p:sp>
      <p:pic>
        <p:nvPicPr>
          <p:cNvPr id="267" name="Google Shape;267;p26"/>
          <p:cNvPicPr preferRelativeResize="0"/>
          <p:nvPr/>
        </p:nvPicPr>
        <p:blipFill rotWithShape="1">
          <a:blip r:embed="rId3">
            <a:alphaModFix/>
          </a:blip>
          <a:srcRect/>
          <a:stretch/>
        </p:blipFill>
        <p:spPr>
          <a:xfrm>
            <a:off x="632955" y="908720"/>
            <a:ext cx="4277689" cy="54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advTm="20515">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7"/>
          <p:cNvSpPr txBox="1">
            <a:spLocks noGrp="1"/>
          </p:cNvSpPr>
          <p:nvPr>
            <p:ph type="title"/>
          </p:nvPr>
        </p:nvSpPr>
        <p:spPr>
          <a:xfrm>
            <a:off x="467544" y="116632"/>
            <a:ext cx="8229600" cy="504056"/>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a:t>PROCESS OF BEATIFICATION</a:t>
            </a:r>
            <a:endParaRPr dirty="0"/>
          </a:p>
        </p:txBody>
      </p:sp>
      <p:sp>
        <p:nvSpPr>
          <p:cNvPr id="273" name="Google Shape;273;p27"/>
          <p:cNvSpPr txBox="1">
            <a:spLocks noGrp="1"/>
          </p:cNvSpPr>
          <p:nvPr>
            <p:ph type="body" idx="1"/>
          </p:nvPr>
        </p:nvSpPr>
        <p:spPr>
          <a:xfrm>
            <a:off x="6372200" y="1038708"/>
            <a:ext cx="2520280" cy="5068581"/>
          </a:xfrm>
          <a:prstGeom prst="rect">
            <a:avLst/>
          </a:prstGeom>
          <a:solidFill>
            <a:srgbClr val="DAEEF3"/>
          </a:solid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pt-BR" sz="2800" dirty="0"/>
              <a:t>On June 9th 2010, the body of Sr. Dulce was exhumed, waked and again  buried as the last stage of the process of beatification</a:t>
            </a:r>
            <a:r>
              <a:rPr lang="pt-BR" dirty="0"/>
              <a:t>. </a:t>
            </a:r>
            <a:endParaRPr dirty="0">
              <a:solidFill>
                <a:srgbClr val="FF0000"/>
              </a:solidFill>
            </a:endParaRPr>
          </a:p>
        </p:txBody>
      </p:sp>
      <p:pic>
        <p:nvPicPr>
          <p:cNvPr id="274" name="Google Shape;274;p27"/>
          <p:cNvPicPr preferRelativeResize="0"/>
          <p:nvPr/>
        </p:nvPicPr>
        <p:blipFill rotWithShape="1">
          <a:blip r:embed="rId3">
            <a:alphaModFix/>
          </a:blip>
          <a:srcRect/>
          <a:stretch/>
        </p:blipFill>
        <p:spPr>
          <a:xfrm>
            <a:off x="467544" y="1038708"/>
            <a:ext cx="5648392" cy="50685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800" advTm="21166">
        <p:circle/>
      </p:transition>
    </mc:Choice>
    <mc:Fallback xmlns="">
      <p:transition spd="slow" advTm="21166">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4"/>
          <p:cNvSpPr txBox="1">
            <a:spLocks noGrp="1"/>
          </p:cNvSpPr>
          <p:nvPr>
            <p:ph type="title"/>
          </p:nvPr>
        </p:nvSpPr>
        <p:spPr>
          <a:xfrm>
            <a:off x="671336" y="79032"/>
            <a:ext cx="8229600" cy="504000"/>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dirty="0"/>
              <a:t>SISTER DULCE’S REMAINS</a:t>
            </a:r>
            <a:endParaRPr dirty="0"/>
          </a:p>
        </p:txBody>
      </p:sp>
      <p:pic>
        <p:nvPicPr>
          <p:cNvPr id="253" name="Google Shape;253;p24"/>
          <p:cNvPicPr preferRelativeResize="0"/>
          <p:nvPr/>
        </p:nvPicPr>
        <p:blipFill rotWithShape="1">
          <a:blip r:embed="rId3">
            <a:alphaModFix/>
          </a:blip>
          <a:srcRect t="3855"/>
          <a:stretch/>
        </p:blipFill>
        <p:spPr>
          <a:xfrm>
            <a:off x="1653298" y="1296952"/>
            <a:ext cx="5723808" cy="48570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spd="med" advTm="12292">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8"/>
          <p:cNvSpPr txBox="1">
            <a:spLocks noGrp="1"/>
          </p:cNvSpPr>
          <p:nvPr>
            <p:ph type="title"/>
          </p:nvPr>
        </p:nvSpPr>
        <p:spPr>
          <a:xfrm>
            <a:off x="467544" y="116632"/>
            <a:ext cx="8229600" cy="504056"/>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a:t>BEATIFICATION</a:t>
            </a:r>
            <a:endParaRPr dirty="0"/>
          </a:p>
        </p:txBody>
      </p:sp>
      <p:sp>
        <p:nvSpPr>
          <p:cNvPr id="280" name="Google Shape;280;p28"/>
          <p:cNvSpPr txBox="1">
            <a:spLocks noGrp="1"/>
          </p:cNvSpPr>
          <p:nvPr>
            <p:ph type="body" idx="1"/>
          </p:nvPr>
        </p:nvSpPr>
        <p:spPr>
          <a:xfrm>
            <a:off x="4788024" y="764704"/>
            <a:ext cx="3600400" cy="5760640"/>
          </a:xfrm>
          <a:prstGeom prst="rect">
            <a:avLst/>
          </a:prstGeom>
          <a:solidFill>
            <a:srgbClr val="DAEEF3"/>
          </a:solid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pt-BR" sz="2800" dirty="0"/>
              <a:t>On October 27th, 2010, the Cardinal Archbishop of Salvador and primate of Brazil, Dom Geraldo Majella Agnelo announced the  beatification at  the Social Works of Sr. Dulce, making her the first Blessed of Bahia. </a:t>
            </a:r>
            <a:endParaRPr sz="2800" dirty="0">
              <a:solidFill>
                <a:srgbClr val="FF0000"/>
              </a:solidFill>
            </a:endParaRPr>
          </a:p>
        </p:txBody>
      </p:sp>
      <p:pic>
        <p:nvPicPr>
          <p:cNvPr id="281" name="Google Shape;281;p28"/>
          <p:cNvPicPr preferRelativeResize="0"/>
          <p:nvPr/>
        </p:nvPicPr>
        <p:blipFill rotWithShape="1">
          <a:blip r:embed="rId3">
            <a:alphaModFix/>
          </a:blip>
          <a:srcRect/>
          <a:stretch/>
        </p:blipFill>
        <p:spPr>
          <a:xfrm>
            <a:off x="899592" y="764704"/>
            <a:ext cx="3600400" cy="57606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2000" advTm="25715"/>
    </mc:Choice>
    <mc:Fallback xmlns="">
      <p:transition spd="slow" advTm="25715"/>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9"/>
          <p:cNvSpPr txBox="1">
            <a:spLocks noGrp="1"/>
          </p:cNvSpPr>
          <p:nvPr>
            <p:ph type="title"/>
          </p:nvPr>
        </p:nvSpPr>
        <p:spPr>
          <a:xfrm>
            <a:off x="467544" y="116632"/>
            <a:ext cx="8229600" cy="504056"/>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a:t>BEATIFICATION</a:t>
            </a:r>
            <a:endParaRPr dirty="0"/>
          </a:p>
        </p:txBody>
      </p:sp>
      <p:sp>
        <p:nvSpPr>
          <p:cNvPr id="287" name="Google Shape;287;p29"/>
          <p:cNvSpPr txBox="1">
            <a:spLocks noGrp="1"/>
          </p:cNvSpPr>
          <p:nvPr>
            <p:ph type="body" idx="1"/>
          </p:nvPr>
        </p:nvSpPr>
        <p:spPr>
          <a:xfrm>
            <a:off x="5436096" y="1095022"/>
            <a:ext cx="3456384" cy="5091289"/>
          </a:xfrm>
          <a:prstGeom prst="rect">
            <a:avLst/>
          </a:prstGeom>
          <a:solidFill>
            <a:srgbClr val="DAEEF3"/>
          </a:solid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800"/>
              <a:buChar char="•"/>
            </a:pPr>
            <a:r>
              <a:rPr lang="pt-BR" sz="2800" dirty="0"/>
              <a:t>The </a:t>
            </a:r>
            <a:r>
              <a:rPr lang="pt-BR" sz="2800" dirty="0" err="1"/>
              <a:t>announcement</a:t>
            </a:r>
            <a:r>
              <a:rPr lang="pt-BR" sz="2800" dirty="0"/>
              <a:t> </a:t>
            </a:r>
            <a:r>
              <a:rPr lang="pt-BR" sz="2800" dirty="0" err="1"/>
              <a:t>occurred</a:t>
            </a:r>
            <a:r>
              <a:rPr lang="pt-BR" sz="2800" dirty="0"/>
              <a:t> </a:t>
            </a:r>
            <a:r>
              <a:rPr lang="pt-BR" sz="2800" dirty="0" err="1"/>
              <a:t>after</a:t>
            </a:r>
            <a:r>
              <a:rPr lang="pt-BR" sz="2800" dirty="0"/>
              <a:t> </a:t>
            </a:r>
            <a:r>
              <a:rPr lang="pt-BR" sz="2800" dirty="0" err="1"/>
              <a:t>the</a:t>
            </a:r>
            <a:r>
              <a:rPr lang="pt-BR" sz="2800" dirty="0"/>
              <a:t> </a:t>
            </a:r>
            <a:r>
              <a:rPr lang="pt-BR" sz="2800" dirty="0" err="1"/>
              <a:t>recognition</a:t>
            </a:r>
            <a:r>
              <a:rPr lang="pt-BR" sz="2800" dirty="0"/>
              <a:t> </a:t>
            </a:r>
            <a:r>
              <a:rPr lang="pt-BR" sz="2800" dirty="0" err="1"/>
              <a:t>of</a:t>
            </a:r>
            <a:r>
              <a:rPr lang="pt-BR" sz="2800" dirty="0"/>
              <a:t> </a:t>
            </a:r>
            <a:r>
              <a:rPr lang="pt-BR" sz="2800" dirty="0" err="1"/>
              <a:t>the</a:t>
            </a:r>
            <a:r>
              <a:rPr lang="pt-BR" sz="2800" dirty="0"/>
              <a:t> </a:t>
            </a:r>
            <a:r>
              <a:rPr lang="pt-BR" sz="2800" dirty="0" err="1"/>
              <a:t>miracle</a:t>
            </a:r>
            <a:r>
              <a:rPr lang="pt-BR" sz="2800" dirty="0"/>
              <a:t> </a:t>
            </a:r>
            <a:r>
              <a:rPr lang="pt-BR" sz="2800" dirty="0" err="1"/>
              <a:t>obtained</a:t>
            </a:r>
            <a:r>
              <a:rPr lang="pt-BR" sz="2800" dirty="0"/>
              <a:t> </a:t>
            </a:r>
            <a:r>
              <a:rPr lang="pt-BR" sz="2800" dirty="0" err="1"/>
              <a:t>through</a:t>
            </a:r>
            <a:r>
              <a:rPr lang="pt-BR" sz="2800" dirty="0"/>
              <a:t> </a:t>
            </a:r>
            <a:r>
              <a:rPr lang="pt-BR" sz="2800" dirty="0" err="1" smtClean="0"/>
              <a:t>her</a:t>
            </a:r>
            <a:r>
              <a:rPr lang="pt-BR" sz="2800" dirty="0" smtClean="0"/>
              <a:t> </a:t>
            </a:r>
            <a:r>
              <a:rPr lang="pt-BR" sz="2800" dirty="0" err="1"/>
              <a:t>intercession</a:t>
            </a:r>
            <a:r>
              <a:rPr lang="pt-BR" sz="2800" dirty="0"/>
              <a:t> </a:t>
            </a:r>
            <a:r>
              <a:rPr lang="pt-BR" sz="2800" dirty="0" smtClean="0"/>
              <a:t>in </a:t>
            </a:r>
            <a:r>
              <a:rPr lang="pt-BR" sz="2800" dirty="0" err="1"/>
              <a:t>the</a:t>
            </a:r>
            <a:r>
              <a:rPr lang="pt-BR" sz="2800" dirty="0"/>
              <a:t> </a:t>
            </a:r>
            <a:r>
              <a:rPr lang="pt-BR" sz="2800" dirty="0" err="1"/>
              <a:t>recouperation</a:t>
            </a:r>
            <a:r>
              <a:rPr lang="pt-BR" sz="2800" dirty="0"/>
              <a:t> </a:t>
            </a:r>
            <a:r>
              <a:rPr lang="pt-BR" sz="2800" dirty="0" err="1"/>
              <a:t>of</a:t>
            </a:r>
            <a:r>
              <a:rPr lang="pt-BR" sz="2800" dirty="0"/>
              <a:t> a </a:t>
            </a:r>
            <a:r>
              <a:rPr lang="pt-BR" sz="2800" dirty="0" err="1"/>
              <a:t>woman</a:t>
            </a:r>
            <a:r>
              <a:rPr lang="pt-BR" sz="2800" dirty="0"/>
              <a:t> </a:t>
            </a:r>
            <a:r>
              <a:rPr lang="pt-BR" sz="2800" dirty="0" err="1"/>
              <a:t>from</a:t>
            </a:r>
            <a:r>
              <a:rPr lang="pt-BR" sz="2800" dirty="0"/>
              <a:t> Sergipe </a:t>
            </a:r>
            <a:r>
              <a:rPr lang="pt-BR" sz="2800" dirty="0" err="1"/>
              <a:t>who</a:t>
            </a:r>
            <a:r>
              <a:rPr lang="pt-BR" sz="2800" dirty="0"/>
              <a:t> </a:t>
            </a:r>
            <a:r>
              <a:rPr lang="pt-BR" sz="2800" dirty="0" err="1" smtClean="0"/>
              <a:t>miraculously</a:t>
            </a:r>
            <a:r>
              <a:rPr lang="pt-BR" sz="2800" dirty="0" smtClean="0"/>
              <a:t> </a:t>
            </a:r>
            <a:r>
              <a:rPr lang="pt-BR" sz="2800" dirty="0" err="1" smtClean="0"/>
              <a:t>recovered</a:t>
            </a:r>
            <a:r>
              <a:rPr lang="pt-BR" sz="2800" dirty="0" smtClean="0"/>
              <a:t> </a:t>
            </a:r>
            <a:r>
              <a:rPr lang="pt-BR" sz="2800" dirty="0" err="1" smtClean="0"/>
              <a:t>after</a:t>
            </a:r>
            <a:r>
              <a:rPr lang="pt-BR" sz="2800" dirty="0" smtClean="0"/>
              <a:t>  </a:t>
            </a:r>
            <a:r>
              <a:rPr lang="pt-BR" sz="2800" dirty="0" err="1" smtClean="0"/>
              <a:t>hemorrhaging</a:t>
            </a:r>
            <a:r>
              <a:rPr lang="pt-BR" sz="2800" dirty="0" smtClean="0"/>
              <a:t> </a:t>
            </a:r>
            <a:r>
              <a:rPr lang="pt-BR" sz="2800" dirty="0" err="1" smtClean="0"/>
              <a:t>while</a:t>
            </a:r>
            <a:r>
              <a:rPr lang="pt-BR" sz="2800" dirty="0" smtClean="0"/>
              <a:t> </a:t>
            </a:r>
            <a:r>
              <a:rPr lang="pt-BR" sz="2800" dirty="0" err="1" smtClean="0"/>
              <a:t>giving</a:t>
            </a:r>
            <a:r>
              <a:rPr lang="pt-BR" sz="2800" dirty="0" smtClean="0"/>
              <a:t> </a:t>
            </a:r>
            <a:r>
              <a:rPr lang="pt-BR" sz="2800" dirty="0" err="1" smtClean="0"/>
              <a:t>birth</a:t>
            </a:r>
            <a:r>
              <a:rPr lang="pt-BR" sz="2800" dirty="0" smtClean="0"/>
              <a:t>.</a:t>
            </a:r>
            <a:endParaRPr dirty="0"/>
          </a:p>
        </p:txBody>
      </p:sp>
      <p:pic>
        <p:nvPicPr>
          <p:cNvPr id="288" name="Google Shape;288;p29"/>
          <p:cNvPicPr preferRelativeResize="0"/>
          <p:nvPr/>
        </p:nvPicPr>
        <p:blipFill rotWithShape="1">
          <a:blip r:embed="rId3">
            <a:alphaModFix/>
          </a:blip>
          <a:srcRect/>
          <a:stretch/>
        </p:blipFill>
        <p:spPr>
          <a:xfrm>
            <a:off x="251520" y="1196752"/>
            <a:ext cx="5184576" cy="48965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advTm="25960">
        <p14:switch dir="r"/>
      </p:transition>
    </mc:Choice>
    <mc:Fallback xmlns="">
      <p:transition spd="slow" advTm="2596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0"/>
          <p:cNvSpPr txBox="1">
            <a:spLocks noGrp="1"/>
          </p:cNvSpPr>
          <p:nvPr>
            <p:ph type="title"/>
          </p:nvPr>
        </p:nvSpPr>
        <p:spPr>
          <a:xfrm>
            <a:off x="179512" y="188640"/>
            <a:ext cx="8229600" cy="504056"/>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a:t>BEATIFICATION</a:t>
            </a:r>
            <a:endParaRPr dirty="0"/>
          </a:p>
        </p:txBody>
      </p:sp>
      <p:sp>
        <p:nvSpPr>
          <p:cNvPr id="294" name="Google Shape;294;p30"/>
          <p:cNvSpPr txBox="1">
            <a:spLocks noGrp="1"/>
          </p:cNvSpPr>
          <p:nvPr>
            <p:ph type="body" idx="1"/>
          </p:nvPr>
        </p:nvSpPr>
        <p:spPr>
          <a:xfrm>
            <a:off x="4644008" y="1580444"/>
            <a:ext cx="4248472" cy="4176889"/>
          </a:xfrm>
          <a:prstGeom prst="rect">
            <a:avLst/>
          </a:prstGeom>
          <a:solidFill>
            <a:srgbClr val="DAEEF3"/>
          </a:solid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ts val="2400"/>
              <a:buChar char="•"/>
            </a:pPr>
            <a:endParaRPr lang="pt-BR" sz="2400" dirty="0" smtClean="0"/>
          </a:p>
          <a:p>
            <a:pPr marL="342900" lvl="0" indent="-342900" algn="l" rtl="0">
              <a:spcBef>
                <a:spcPts val="0"/>
              </a:spcBef>
              <a:spcAft>
                <a:spcPts val="0"/>
              </a:spcAft>
              <a:buClr>
                <a:schemeClr val="dk1"/>
              </a:buClr>
              <a:buSzPts val="2400"/>
              <a:buChar char="•"/>
            </a:pPr>
            <a:r>
              <a:rPr lang="pt-BR" sz="2400" dirty="0" err="1" smtClean="0"/>
              <a:t>On</a:t>
            </a:r>
            <a:r>
              <a:rPr lang="pt-BR" sz="2400" dirty="0" smtClean="0"/>
              <a:t> </a:t>
            </a:r>
            <a:r>
              <a:rPr lang="pt-BR" sz="2400" dirty="0"/>
              <a:t>May 22, 2011, </a:t>
            </a:r>
            <a:r>
              <a:rPr lang="pt-BR" sz="2400" dirty="0" err="1"/>
              <a:t>Sister</a:t>
            </a:r>
            <a:r>
              <a:rPr lang="pt-BR" sz="2400" dirty="0"/>
              <a:t> Dulce </a:t>
            </a:r>
            <a:r>
              <a:rPr lang="pt-BR" sz="2400" dirty="0" err="1"/>
              <a:t>was</a:t>
            </a:r>
            <a:r>
              <a:rPr lang="pt-BR" sz="2400" dirty="0"/>
              <a:t> </a:t>
            </a:r>
            <a:r>
              <a:rPr lang="pt-BR" sz="2400" dirty="0">
                <a:solidFill>
                  <a:srgbClr val="FF0000"/>
                </a:solidFill>
              </a:rPr>
              <a:t>BEATIFIED </a:t>
            </a:r>
            <a:r>
              <a:rPr lang="pt-BR" sz="2400" dirty="0"/>
              <a:t>in Salvador, </a:t>
            </a:r>
            <a:r>
              <a:rPr lang="pt-BR" sz="2400" dirty="0" err="1"/>
              <a:t>and</a:t>
            </a:r>
            <a:r>
              <a:rPr lang="pt-BR" sz="2400" dirty="0"/>
              <a:t> </a:t>
            </a:r>
            <a:r>
              <a:rPr lang="pt-BR" sz="2400" dirty="0" err="1"/>
              <a:t>became</a:t>
            </a:r>
            <a:r>
              <a:rPr lang="pt-BR" sz="2400" dirty="0"/>
              <a:t> </a:t>
            </a:r>
            <a:r>
              <a:rPr lang="pt-BR" sz="2400" dirty="0" err="1"/>
              <a:t>known</a:t>
            </a:r>
            <a:r>
              <a:rPr lang="pt-BR" sz="2400" dirty="0"/>
              <a:t> </a:t>
            </a:r>
            <a:r>
              <a:rPr lang="pt-BR" sz="2400" dirty="0" err="1"/>
              <a:t>as</a:t>
            </a:r>
            <a:r>
              <a:rPr lang="pt-BR" sz="2400" dirty="0" err="1">
                <a:solidFill>
                  <a:srgbClr val="FF0000"/>
                </a:solidFill>
              </a:rPr>
              <a:t>"Blessed</a:t>
            </a:r>
            <a:r>
              <a:rPr lang="pt-BR" sz="2400" dirty="0">
                <a:solidFill>
                  <a:srgbClr val="FF0000"/>
                </a:solidFill>
              </a:rPr>
              <a:t> Dulce </a:t>
            </a:r>
            <a:r>
              <a:rPr lang="pt-BR" sz="2400" dirty="0" err="1">
                <a:solidFill>
                  <a:srgbClr val="FF0000"/>
                </a:solidFill>
              </a:rPr>
              <a:t>of</a:t>
            </a:r>
            <a:r>
              <a:rPr lang="pt-BR" sz="2400" dirty="0">
                <a:solidFill>
                  <a:srgbClr val="FF0000"/>
                </a:solidFill>
              </a:rPr>
              <a:t> </a:t>
            </a:r>
            <a:r>
              <a:rPr lang="pt-BR" sz="2400" dirty="0" err="1">
                <a:solidFill>
                  <a:srgbClr val="FF0000"/>
                </a:solidFill>
              </a:rPr>
              <a:t>the</a:t>
            </a:r>
            <a:r>
              <a:rPr lang="pt-BR" sz="2400" dirty="0">
                <a:solidFill>
                  <a:srgbClr val="FF0000"/>
                </a:solidFill>
              </a:rPr>
              <a:t> </a:t>
            </a:r>
            <a:r>
              <a:rPr lang="pt-BR" sz="2400" dirty="0" err="1">
                <a:solidFill>
                  <a:srgbClr val="FF0000"/>
                </a:solidFill>
              </a:rPr>
              <a:t>Poor</a:t>
            </a:r>
            <a:r>
              <a:rPr lang="pt-BR" sz="2400" dirty="0">
                <a:solidFill>
                  <a:srgbClr val="FF0000"/>
                </a:solidFill>
              </a:rPr>
              <a:t>". </a:t>
            </a:r>
            <a:r>
              <a:rPr lang="pt-BR" sz="2400" dirty="0"/>
              <a:t>A </a:t>
            </a:r>
            <a:r>
              <a:rPr lang="pt-BR" sz="2400" dirty="0" err="1"/>
              <a:t>Solemn</a:t>
            </a:r>
            <a:r>
              <a:rPr lang="pt-BR" sz="2400" dirty="0"/>
              <a:t> Mass </a:t>
            </a:r>
            <a:r>
              <a:rPr lang="pt-BR" sz="2400" dirty="0" err="1"/>
              <a:t>of</a:t>
            </a:r>
            <a:r>
              <a:rPr lang="pt-BR" sz="2400" dirty="0"/>
              <a:t> </a:t>
            </a:r>
            <a:r>
              <a:rPr lang="pt-BR" sz="2400" dirty="0" err="1"/>
              <a:t>Beatification</a:t>
            </a:r>
            <a:r>
              <a:rPr lang="pt-BR" sz="2400" dirty="0"/>
              <a:t> </a:t>
            </a:r>
            <a:r>
              <a:rPr lang="pt-BR" sz="2400" dirty="0" err="1"/>
              <a:t>was</a:t>
            </a:r>
            <a:r>
              <a:rPr lang="pt-BR" sz="2400" dirty="0"/>
              <a:t> </a:t>
            </a:r>
            <a:r>
              <a:rPr lang="pt-BR" sz="2400" dirty="0" err="1" smtClean="0"/>
              <a:t>presided</a:t>
            </a:r>
            <a:r>
              <a:rPr lang="pt-BR" sz="2400" dirty="0" smtClean="0"/>
              <a:t> over </a:t>
            </a:r>
            <a:r>
              <a:rPr lang="pt-BR" sz="2400" dirty="0" err="1"/>
              <a:t>by</a:t>
            </a:r>
            <a:r>
              <a:rPr lang="pt-BR" sz="2400" dirty="0"/>
              <a:t> </a:t>
            </a:r>
            <a:r>
              <a:rPr lang="pt-BR" sz="2400" dirty="0" err="1"/>
              <a:t>the</a:t>
            </a:r>
            <a:r>
              <a:rPr lang="pt-BR" sz="2400" dirty="0"/>
              <a:t> </a:t>
            </a:r>
            <a:r>
              <a:rPr lang="pt-BR" sz="2400" dirty="0" err="1" smtClean="0"/>
              <a:t>especially</a:t>
            </a:r>
            <a:r>
              <a:rPr lang="pt-BR" sz="2400" dirty="0" smtClean="0"/>
              <a:t> </a:t>
            </a:r>
            <a:r>
              <a:rPr lang="pt-BR" sz="2400" dirty="0" err="1"/>
              <a:t>sent</a:t>
            </a:r>
            <a:r>
              <a:rPr lang="pt-BR" sz="2400" dirty="0"/>
              <a:t> </a:t>
            </a:r>
            <a:r>
              <a:rPr lang="pt-BR" sz="2400" dirty="0" err="1"/>
              <a:t>envoy</a:t>
            </a:r>
            <a:r>
              <a:rPr lang="pt-BR" sz="2400" dirty="0"/>
              <a:t> </a:t>
            </a:r>
            <a:r>
              <a:rPr lang="pt-BR" sz="2400" dirty="0" err="1"/>
              <a:t>of</a:t>
            </a:r>
            <a:r>
              <a:rPr lang="pt-BR" sz="2400" dirty="0"/>
              <a:t> Pope Benedict XVI, Dom Geraldo </a:t>
            </a:r>
            <a:r>
              <a:rPr lang="pt-BR" sz="2400" dirty="0" err="1"/>
              <a:t>Majella</a:t>
            </a:r>
            <a:r>
              <a:rPr lang="pt-BR" sz="2400" dirty="0"/>
              <a:t> Agnelo, </a:t>
            </a:r>
            <a:r>
              <a:rPr lang="pt-BR" sz="2400" dirty="0" err="1"/>
              <a:t>Arcebishop</a:t>
            </a:r>
            <a:r>
              <a:rPr lang="pt-BR" sz="2400" dirty="0"/>
              <a:t> </a:t>
            </a:r>
            <a:r>
              <a:rPr lang="pt-BR" sz="2400" dirty="0" err="1"/>
              <a:t>Emeritus</a:t>
            </a:r>
            <a:r>
              <a:rPr lang="pt-BR" sz="2400" dirty="0"/>
              <a:t> </a:t>
            </a:r>
            <a:r>
              <a:rPr lang="pt-BR" sz="2400" dirty="0" err="1"/>
              <a:t>of</a:t>
            </a:r>
            <a:r>
              <a:rPr lang="pt-BR" sz="2400" dirty="0"/>
              <a:t> Salvador.</a:t>
            </a:r>
            <a:endParaRPr dirty="0"/>
          </a:p>
        </p:txBody>
      </p:sp>
      <p:pic>
        <p:nvPicPr>
          <p:cNvPr id="295" name="Google Shape;295;p30"/>
          <p:cNvPicPr preferRelativeResize="0"/>
          <p:nvPr/>
        </p:nvPicPr>
        <p:blipFill rotWithShape="1">
          <a:blip r:embed="rId3">
            <a:alphaModFix/>
          </a:blip>
          <a:srcRect/>
          <a:stretch/>
        </p:blipFill>
        <p:spPr>
          <a:xfrm>
            <a:off x="316348" y="1879895"/>
            <a:ext cx="3977964" cy="35161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900" advTm="21351">
        <p14:warp dir="in"/>
      </p:transition>
    </mc:Choice>
    <mc:Fallback xmlns="">
      <p:transition spd="slow" advTm="21351">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31"/>
          <p:cNvPicPr preferRelativeResize="0"/>
          <p:nvPr/>
        </p:nvPicPr>
        <p:blipFill rotWithShape="1">
          <a:blip r:embed="rId3">
            <a:alphaModFix/>
          </a:blip>
          <a:srcRect/>
          <a:stretch/>
        </p:blipFill>
        <p:spPr>
          <a:xfrm>
            <a:off x="1133919" y="1106441"/>
            <a:ext cx="7034702" cy="48965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01" name="Google Shape;301;p31"/>
          <p:cNvSpPr/>
          <p:nvPr/>
        </p:nvSpPr>
        <p:spPr>
          <a:xfrm>
            <a:off x="1133920" y="404664"/>
            <a:ext cx="7034702"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200" b="1" dirty="0">
                <a:solidFill>
                  <a:srgbClr val="FF0000"/>
                </a:solidFill>
                <a:latin typeface="Calibri"/>
                <a:ea typeface="Calibri"/>
                <a:cs typeface="Calibri"/>
                <a:sym typeface="Calibri"/>
              </a:rPr>
              <a:t>BEATIFICATION CELEBRATION</a:t>
            </a:r>
            <a:endParaRPr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300" advTm="13496">
        <p14:pan dir="u"/>
      </p:transition>
    </mc:Choice>
    <mc:Fallback xmlns="">
      <p:transition spd="slow" advTm="13496">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ctrTitle"/>
          </p:nvPr>
        </p:nvSpPr>
        <p:spPr>
          <a:xfrm>
            <a:off x="429403" y="218232"/>
            <a:ext cx="8496900" cy="576000"/>
          </a:xfrm>
          <a:prstGeom prst="rect">
            <a:avLst/>
          </a:prstGeom>
          <a:solidFill>
            <a:srgbClr val="B6DDE7"/>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10"/>
              <a:buFont typeface="Calibri"/>
              <a:buNone/>
            </a:pPr>
            <a:r>
              <a:rPr lang="en-US" sz="4000" b="1" dirty="0"/>
              <a:t>HER EARLY CALL TO </a:t>
            </a:r>
            <a:r>
              <a:rPr lang="en-US" sz="3600" b="1" dirty="0"/>
              <a:t>MISSION</a:t>
            </a:r>
            <a:endParaRPr lang="en-US" sz="4000" dirty="0"/>
          </a:p>
        </p:txBody>
      </p:sp>
      <p:sp>
        <p:nvSpPr>
          <p:cNvPr id="123" name="Google Shape;123;p4"/>
          <p:cNvSpPr txBox="1">
            <a:spLocks noGrp="1"/>
          </p:cNvSpPr>
          <p:nvPr>
            <p:ph type="subTitle" idx="1"/>
          </p:nvPr>
        </p:nvSpPr>
        <p:spPr>
          <a:xfrm>
            <a:off x="5508104" y="1055924"/>
            <a:ext cx="3306350" cy="5175226"/>
          </a:xfrm>
          <a:prstGeom prst="rect">
            <a:avLst/>
          </a:prstGeom>
          <a:solidFill>
            <a:srgbClr val="DAEEF3"/>
          </a:solidFill>
          <a:ln>
            <a:noFill/>
          </a:ln>
        </p:spPr>
        <p:txBody>
          <a:bodyPr spcFirstLastPara="1" wrap="square" lIns="91425" tIns="45700" rIns="91425" bIns="45700" anchor="t" anchorCtr="0">
            <a:normAutofit/>
          </a:bodyPr>
          <a:lstStyle/>
          <a:p>
            <a:pPr marL="0" lvl="0" indent="0" algn="l" rtl="0">
              <a:spcBef>
                <a:spcPts val="0"/>
              </a:spcBef>
              <a:spcAft>
                <a:spcPts val="0"/>
              </a:spcAft>
              <a:buClr>
                <a:srgbClr val="888888"/>
              </a:buClr>
              <a:buSzPts val="2800"/>
              <a:buNone/>
            </a:pPr>
            <a:endParaRPr dirty="0">
              <a:solidFill>
                <a:schemeClr val="dk1"/>
              </a:solidFill>
            </a:endParaRPr>
          </a:p>
          <a:p>
            <a:pPr marL="457200" lvl="0" indent="-482600" algn="l" rtl="0">
              <a:spcBef>
                <a:spcPts val="560"/>
              </a:spcBef>
              <a:spcAft>
                <a:spcPts val="0"/>
              </a:spcAft>
              <a:buClr>
                <a:schemeClr val="dk1"/>
              </a:buClr>
              <a:buSzPts val="3200"/>
              <a:buFont typeface="Arial"/>
              <a:buChar char="•"/>
            </a:pPr>
            <a:r>
              <a:rPr lang="pt-BR" dirty="0">
                <a:solidFill>
                  <a:schemeClr val="dk1"/>
                </a:solidFill>
              </a:rPr>
              <a:t>From the age of 13 when she visited areas of the poor with her aunt, she began to show a desire to dedicate herself to religious life.</a:t>
            </a:r>
            <a:endParaRPr dirty="0"/>
          </a:p>
        </p:txBody>
      </p:sp>
      <p:pic>
        <p:nvPicPr>
          <p:cNvPr id="124" name="Google Shape;124;p4"/>
          <p:cNvPicPr preferRelativeResize="0"/>
          <p:nvPr/>
        </p:nvPicPr>
        <p:blipFill rotWithShape="1">
          <a:blip r:embed="rId3">
            <a:alphaModFix/>
          </a:blip>
          <a:srcRect/>
          <a:stretch/>
        </p:blipFill>
        <p:spPr>
          <a:xfrm>
            <a:off x="593300" y="1055924"/>
            <a:ext cx="4733175" cy="51752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107">
        <p15:prstTrans prst="pageCurlDouble"/>
      </p:transition>
    </mc:Choice>
    <mc:Fallback xmlns="">
      <p:transition spd="slow" advTm="21107">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32" descr="Resultado de imagem para fotos da beatificação"/>
          <p:cNvPicPr preferRelativeResize="0"/>
          <p:nvPr/>
        </p:nvPicPr>
        <p:blipFill rotWithShape="1">
          <a:blip r:embed="rId3">
            <a:alphaModFix/>
          </a:blip>
          <a:srcRect/>
          <a:stretch/>
        </p:blipFill>
        <p:spPr>
          <a:xfrm>
            <a:off x="683568" y="1138772"/>
            <a:ext cx="7622725" cy="5184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07" name="Google Shape;307;p32"/>
          <p:cNvSpPr/>
          <p:nvPr/>
        </p:nvSpPr>
        <p:spPr>
          <a:xfrm>
            <a:off x="2088444" y="377812"/>
            <a:ext cx="5858933" cy="1077178"/>
          </a:xfrm>
          <a:prstGeom prst="rect">
            <a:avLst/>
          </a:prstGeom>
          <a:noFill/>
          <a:ln>
            <a:noFill/>
          </a:ln>
        </p:spPr>
        <p:txBody>
          <a:bodyPr spcFirstLastPara="1" wrap="square" lIns="91425" tIns="45700" rIns="91425" bIns="45700" anchor="t" anchorCtr="0">
            <a:spAutoFit/>
          </a:bodyPr>
          <a:lstStyle/>
          <a:p>
            <a:r>
              <a:rPr lang="pt-BR" sz="3200" b="1" dirty="0">
                <a:solidFill>
                  <a:srgbClr val="FF0000"/>
                </a:solidFill>
                <a:latin typeface="Calibri"/>
                <a:ea typeface="Calibri"/>
                <a:cs typeface="Calibri"/>
                <a:sym typeface="Calibri"/>
              </a:rPr>
              <a:t>BEATIFICATION CELEBRATION</a:t>
            </a:r>
            <a:endParaRPr lang="pt-BR" sz="3200" dirty="0">
              <a:solidFill>
                <a:srgbClr val="FF0000"/>
              </a:solidFill>
              <a:latin typeface="Calibri"/>
              <a:ea typeface="Calibri"/>
              <a:cs typeface="Calibri"/>
              <a:sym typeface="Calibri"/>
            </a:endParaRPr>
          </a:p>
          <a:p>
            <a:pPr marL="0" marR="0" lvl="0" indent="0" algn="l" rtl="0">
              <a:spcBef>
                <a:spcPts val="0"/>
              </a:spcBef>
              <a:spcAft>
                <a:spcPts val="0"/>
              </a:spcAft>
              <a:buNone/>
            </a:pPr>
            <a:endParaRPr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advTm="13227">
        <p:circle/>
      </p:transition>
    </mc:Choice>
    <mc:Fallback xmlns="">
      <p:transition spd="slow" advTm="13227">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4"/>
          <p:cNvSpPr txBox="1">
            <a:spLocks noGrp="1"/>
          </p:cNvSpPr>
          <p:nvPr>
            <p:ph type="title"/>
          </p:nvPr>
        </p:nvSpPr>
        <p:spPr>
          <a:xfrm>
            <a:off x="467544" y="116632"/>
            <a:ext cx="8229600" cy="504056"/>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a:t>CANONIZATION</a:t>
            </a:r>
            <a:endParaRPr dirty="0"/>
          </a:p>
        </p:txBody>
      </p:sp>
      <p:sp>
        <p:nvSpPr>
          <p:cNvPr id="319" name="Google Shape;319;p34"/>
          <p:cNvSpPr/>
          <p:nvPr/>
        </p:nvSpPr>
        <p:spPr>
          <a:xfrm>
            <a:off x="6384369" y="1124744"/>
            <a:ext cx="2304256" cy="5112569"/>
          </a:xfrm>
          <a:prstGeom prst="rect">
            <a:avLst/>
          </a:prstGeom>
          <a:solidFill>
            <a:srgbClr val="DAEEF3"/>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R="0" lvl="0" algn="l" rtl="0">
              <a:spcBef>
                <a:spcPts val="0"/>
              </a:spcBef>
              <a:spcAft>
                <a:spcPts val="0"/>
              </a:spcAft>
              <a:buClr>
                <a:schemeClr val="dk1"/>
              </a:buClr>
              <a:buSzPts val="2800"/>
            </a:pPr>
            <a:r>
              <a:rPr lang="pt-BR" sz="2800" dirty="0" err="1">
                <a:solidFill>
                  <a:schemeClr val="dk1"/>
                </a:solidFill>
                <a:latin typeface="Calibri"/>
                <a:ea typeface="Calibri"/>
                <a:cs typeface="Calibri"/>
                <a:sym typeface="Calibri"/>
              </a:rPr>
              <a:t>Canonization</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by</a:t>
            </a:r>
            <a:r>
              <a:rPr lang="pt-BR" sz="2800" dirty="0">
                <a:solidFill>
                  <a:schemeClr val="dk1"/>
                </a:solidFill>
                <a:latin typeface="Calibri"/>
                <a:ea typeface="Calibri"/>
                <a:cs typeface="Calibri"/>
                <a:sym typeface="Calibri"/>
              </a:rPr>
              <a:t> Pope  Francis </a:t>
            </a:r>
            <a:r>
              <a:rPr lang="pt-BR" sz="2800" dirty="0" err="1">
                <a:solidFill>
                  <a:schemeClr val="dk1"/>
                </a:solidFill>
                <a:latin typeface="Calibri"/>
                <a:ea typeface="Calibri"/>
                <a:cs typeface="Calibri"/>
                <a:sym typeface="Calibri"/>
              </a:rPr>
              <a:t>on</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October</a:t>
            </a:r>
            <a:r>
              <a:rPr lang="pt-BR" sz="2800" dirty="0">
                <a:solidFill>
                  <a:schemeClr val="dk1"/>
                </a:solidFill>
                <a:latin typeface="Calibri"/>
                <a:ea typeface="Calibri"/>
                <a:cs typeface="Calibri"/>
                <a:sym typeface="Calibri"/>
              </a:rPr>
              <a:t> 13th in </a:t>
            </a:r>
            <a:r>
              <a:rPr lang="pt-BR" sz="2800" dirty="0" smtClean="0">
                <a:solidFill>
                  <a:schemeClr val="dk1"/>
                </a:solidFill>
                <a:latin typeface="Calibri"/>
                <a:ea typeface="Calibri"/>
                <a:cs typeface="Calibri"/>
                <a:sym typeface="Calibri"/>
              </a:rPr>
              <a:t>a </a:t>
            </a:r>
            <a:r>
              <a:rPr lang="pt-BR" sz="2800" dirty="0" err="1" smtClean="0">
                <a:solidFill>
                  <a:schemeClr val="dk1"/>
                </a:solidFill>
                <a:latin typeface="Calibri"/>
                <a:ea typeface="Calibri"/>
                <a:cs typeface="Calibri"/>
                <a:sym typeface="Calibri"/>
              </a:rPr>
              <a:t>grand</a:t>
            </a:r>
            <a:r>
              <a:rPr lang="pt-BR" sz="2800" dirty="0" smtClean="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ceremony</a:t>
            </a:r>
            <a:r>
              <a:rPr lang="pt-BR" sz="2800" dirty="0">
                <a:solidFill>
                  <a:schemeClr val="dk1"/>
                </a:solidFill>
                <a:latin typeface="Calibri"/>
                <a:ea typeface="Calibri"/>
                <a:cs typeface="Calibri"/>
                <a:sym typeface="Calibri"/>
              </a:rPr>
              <a:t> in </a:t>
            </a:r>
            <a:r>
              <a:rPr lang="pt-BR" sz="2800" dirty="0" err="1">
                <a:solidFill>
                  <a:schemeClr val="dk1"/>
                </a:solidFill>
                <a:latin typeface="Calibri"/>
                <a:ea typeface="Calibri"/>
                <a:cs typeface="Calibri"/>
                <a:sym typeface="Calibri"/>
              </a:rPr>
              <a:t>the</a:t>
            </a:r>
            <a:r>
              <a:rPr lang="pt-BR" sz="2800" dirty="0">
                <a:solidFill>
                  <a:schemeClr val="dk1"/>
                </a:solidFill>
                <a:latin typeface="Calibri"/>
                <a:ea typeface="Calibri"/>
                <a:cs typeface="Calibri"/>
                <a:sym typeface="Calibri"/>
              </a:rPr>
              <a:t> </a:t>
            </a:r>
            <a:r>
              <a:rPr lang="pt-BR" sz="2800" dirty="0" err="1">
                <a:solidFill>
                  <a:schemeClr val="dk1"/>
                </a:solidFill>
                <a:latin typeface="Calibri"/>
                <a:ea typeface="Calibri"/>
                <a:cs typeface="Calibri"/>
                <a:sym typeface="Calibri"/>
              </a:rPr>
              <a:t>Vatican</a:t>
            </a:r>
            <a:r>
              <a:rPr lang="pt-BR" sz="2800" dirty="0">
                <a:solidFill>
                  <a:schemeClr val="dk1"/>
                </a:solidFill>
                <a:latin typeface="Calibri"/>
                <a:ea typeface="Calibri"/>
                <a:cs typeface="Calibri"/>
                <a:sym typeface="Calibri"/>
              </a:rPr>
              <a:t> Square </a:t>
            </a:r>
            <a:r>
              <a:rPr lang="pt-BR" sz="2800" dirty="0" err="1">
                <a:solidFill>
                  <a:schemeClr val="dk1"/>
                </a:solidFill>
                <a:latin typeface="Calibri"/>
                <a:ea typeface="Calibri"/>
                <a:cs typeface="Calibri"/>
                <a:sym typeface="Calibri"/>
              </a:rPr>
              <a:t>of</a:t>
            </a:r>
            <a:r>
              <a:rPr lang="pt-BR" sz="2800" dirty="0">
                <a:solidFill>
                  <a:schemeClr val="dk1"/>
                </a:solidFill>
                <a:latin typeface="Calibri"/>
                <a:ea typeface="Calibri"/>
                <a:cs typeface="Calibri"/>
                <a:sym typeface="Calibri"/>
              </a:rPr>
              <a:t> St. Peter</a:t>
            </a:r>
            <a:endParaRPr dirty="0"/>
          </a:p>
        </p:txBody>
      </p:sp>
      <p:pic>
        <p:nvPicPr>
          <p:cNvPr id="320" name="Google Shape;320;p34"/>
          <p:cNvPicPr preferRelativeResize="0"/>
          <p:nvPr/>
        </p:nvPicPr>
        <p:blipFill rotWithShape="1">
          <a:blip r:embed="rId3">
            <a:alphaModFix/>
          </a:blip>
          <a:srcRect/>
          <a:stretch/>
        </p:blipFill>
        <p:spPr>
          <a:xfrm>
            <a:off x="467544" y="1124744"/>
            <a:ext cx="5760640" cy="51125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9467">
        <p15:prstTrans prst="curtains"/>
      </p:transition>
    </mc:Choice>
    <mc:Fallback xmlns="">
      <p:transition spd="slow" advTm="19467">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5"/>
          <p:cNvSpPr txBox="1">
            <a:spLocks noGrp="1"/>
          </p:cNvSpPr>
          <p:nvPr>
            <p:ph type="title"/>
          </p:nvPr>
        </p:nvSpPr>
        <p:spPr>
          <a:xfrm>
            <a:off x="1174044" y="116632"/>
            <a:ext cx="7236178" cy="696168"/>
          </a:xfrm>
          <a:prstGeom prst="rect">
            <a:avLst/>
          </a:prstGeom>
          <a:solidFill>
            <a:srgbClr val="B7CCE4"/>
          </a:solid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pt-BR" sz="3959" b="1"/>
              <a:t>CANONIZATION</a:t>
            </a:r>
            <a:endParaRPr dirty="0"/>
          </a:p>
        </p:txBody>
      </p:sp>
      <p:pic>
        <p:nvPicPr>
          <p:cNvPr id="326" name="Google Shape;326;p35"/>
          <p:cNvPicPr preferRelativeResize="0"/>
          <p:nvPr/>
        </p:nvPicPr>
        <p:blipFill rotWithShape="1">
          <a:blip r:embed="rId3">
            <a:alphaModFix/>
          </a:blip>
          <a:srcRect/>
          <a:stretch/>
        </p:blipFill>
        <p:spPr>
          <a:xfrm>
            <a:off x="1259632" y="908720"/>
            <a:ext cx="7056784" cy="56126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3900" advTm="11129">
        <p14:glitter pattern="hexagon"/>
      </p:transition>
    </mc:Choice>
    <mc:Fallback xmlns="">
      <p:transition spd="slow" advTm="11129">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36"/>
          <p:cNvSpPr txBox="1">
            <a:spLocks noGrp="1"/>
          </p:cNvSpPr>
          <p:nvPr>
            <p:ph type="title"/>
          </p:nvPr>
        </p:nvSpPr>
        <p:spPr>
          <a:xfrm>
            <a:off x="474132" y="188640"/>
            <a:ext cx="8068651" cy="490066"/>
          </a:xfrm>
          <a:prstGeom prst="rect">
            <a:avLst/>
          </a:prstGeom>
          <a:solidFill>
            <a:srgbClr val="DAEEF3"/>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Font typeface="Calibri"/>
              <a:buNone/>
            </a:pPr>
            <a:r>
              <a:rPr lang="pt-BR" sz="3200" b="1" dirty="0"/>
              <a:t>GENERAL PRINCIPLES OF CANONIZATION</a:t>
            </a:r>
            <a:endParaRPr dirty="0"/>
          </a:p>
        </p:txBody>
      </p:sp>
      <p:sp>
        <p:nvSpPr>
          <p:cNvPr id="332" name="Google Shape;332;p36"/>
          <p:cNvSpPr txBox="1">
            <a:spLocks noGrp="1"/>
          </p:cNvSpPr>
          <p:nvPr>
            <p:ph type="body" idx="1"/>
          </p:nvPr>
        </p:nvSpPr>
        <p:spPr>
          <a:xfrm>
            <a:off x="6228184" y="1182041"/>
            <a:ext cx="2314600" cy="4838750"/>
          </a:xfrm>
          <a:prstGeom prst="rect">
            <a:avLst/>
          </a:prstGeom>
          <a:solidFill>
            <a:srgbClr val="DAEEF3"/>
          </a:solidFill>
          <a:ln>
            <a:noFill/>
          </a:ln>
        </p:spPr>
        <p:txBody>
          <a:bodyPr spcFirstLastPara="1" wrap="square" lIns="91425" tIns="45700" rIns="91425" bIns="45700" anchor="t" anchorCtr="0">
            <a:normAutofit/>
          </a:bodyPr>
          <a:lstStyle/>
          <a:p>
            <a:pPr marL="0" lvl="0" indent="0" rtl="0">
              <a:spcBef>
                <a:spcPts val="0"/>
              </a:spcBef>
              <a:spcAft>
                <a:spcPts val="0"/>
              </a:spcAft>
              <a:buClr>
                <a:schemeClr val="dk1"/>
              </a:buClr>
              <a:buSzPts val="2800"/>
              <a:buNone/>
            </a:pPr>
            <a:endParaRPr lang="pt-BR" sz="2800" dirty="0" smtClean="0"/>
          </a:p>
          <a:p>
            <a:pPr marL="0" lvl="0" indent="0" rtl="0">
              <a:spcBef>
                <a:spcPts val="0"/>
              </a:spcBef>
              <a:spcAft>
                <a:spcPts val="0"/>
              </a:spcAft>
              <a:buClr>
                <a:schemeClr val="dk1"/>
              </a:buClr>
              <a:buSzPts val="2800"/>
              <a:buNone/>
            </a:pPr>
            <a:r>
              <a:rPr lang="pt-BR" sz="2800" dirty="0" smtClean="0"/>
              <a:t>The </a:t>
            </a:r>
            <a:r>
              <a:rPr lang="pt-BR" sz="2800" dirty="0"/>
              <a:t>new </a:t>
            </a:r>
            <a:r>
              <a:rPr lang="pt-BR" sz="2800" dirty="0" err="1"/>
              <a:t>Saints</a:t>
            </a:r>
            <a:r>
              <a:rPr lang="pt-BR" sz="2800" dirty="0"/>
              <a:t> </a:t>
            </a:r>
            <a:r>
              <a:rPr lang="pt-BR" sz="2800" dirty="0" err="1"/>
              <a:t>were</a:t>
            </a:r>
            <a:r>
              <a:rPr lang="pt-BR" sz="2800" dirty="0"/>
              <a:t> </a:t>
            </a:r>
            <a:r>
              <a:rPr lang="pt-BR" sz="2800" dirty="0" err="1"/>
              <a:t>symbolically</a:t>
            </a:r>
            <a:r>
              <a:rPr lang="pt-BR" sz="2800" dirty="0"/>
              <a:t> </a:t>
            </a:r>
            <a:r>
              <a:rPr lang="pt-BR" sz="2800" dirty="0" err="1"/>
              <a:t>presented</a:t>
            </a:r>
            <a:r>
              <a:rPr lang="pt-BR" sz="2800" dirty="0"/>
              <a:t> </a:t>
            </a:r>
            <a:r>
              <a:rPr lang="pt-BR" sz="2800" dirty="0" err="1"/>
              <a:t>to</a:t>
            </a:r>
            <a:r>
              <a:rPr lang="pt-BR" sz="2800" dirty="0"/>
              <a:t> </a:t>
            </a:r>
            <a:r>
              <a:rPr lang="pt-BR" sz="2800" dirty="0" err="1"/>
              <a:t>the</a:t>
            </a:r>
            <a:r>
              <a:rPr lang="pt-BR" sz="2800" dirty="0"/>
              <a:t> Pope </a:t>
            </a:r>
            <a:r>
              <a:rPr lang="pt-BR" sz="2800" dirty="0" err="1"/>
              <a:t>who</a:t>
            </a:r>
            <a:r>
              <a:rPr lang="pt-BR" sz="2800" dirty="0"/>
              <a:t> </a:t>
            </a:r>
            <a:r>
              <a:rPr lang="pt-BR" sz="2800" dirty="0" err="1"/>
              <a:t>received</a:t>
            </a:r>
            <a:r>
              <a:rPr lang="pt-BR" sz="2800" dirty="0"/>
              <a:t> </a:t>
            </a:r>
            <a:r>
              <a:rPr lang="pt-BR" sz="2800" dirty="0" err="1"/>
              <a:t>them</a:t>
            </a:r>
            <a:r>
              <a:rPr lang="pt-BR" sz="2800" dirty="0"/>
              <a:t> as </a:t>
            </a:r>
            <a:r>
              <a:rPr lang="pt-BR" sz="2800" dirty="0" err="1"/>
              <a:t>saints</a:t>
            </a:r>
            <a:r>
              <a:rPr lang="pt-BR" sz="2800" dirty="0"/>
              <a:t>.</a:t>
            </a:r>
            <a:endParaRPr dirty="0"/>
          </a:p>
        </p:txBody>
      </p:sp>
      <p:pic>
        <p:nvPicPr>
          <p:cNvPr id="333" name="Google Shape;333;p36"/>
          <p:cNvPicPr preferRelativeResize="0"/>
          <p:nvPr/>
        </p:nvPicPr>
        <p:blipFill rotWithShape="1">
          <a:blip r:embed="rId3">
            <a:alphaModFix/>
          </a:blip>
          <a:srcRect/>
          <a:stretch/>
        </p:blipFill>
        <p:spPr>
          <a:xfrm>
            <a:off x="569144" y="1182041"/>
            <a:ext cx="5400600" cy="4740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0003">
        <p15:prstTrans prst="drape"/>
      </p:transition>
    </mc:Choice>
    <mc:Fallback xmlns="">
      <p:transition spd="slow" advTm="20003">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7"/>
          <p:cNvSpPr txBox="1">
            <a:spLocks noGrp="1"/>
          </p:cNvSpPr>
          <p:nvPr>
            <p:ph type="title"/>
          </p:nvPr>
        </p:nvSpPr>
        <p:spPr>
          <a:xfrm>
            <a:off x="539552" y="116632"/>
            <a:ext cx="8229600" cy="490066"/>
          </a:xfrm>
          <a:prstGeom prst="rect">
            <a:avLst/>
          </a:prstGeom>
          <a:solidFill>
            <a:srgbClr val="DAEEF3"/>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dirty="0"/>
              <a:t> </a:t>
            </a:r>
            <a:r>
              <a:rPr lang="pt-BR" sz="3600" b="1" dirty="0"/>
              <a:t>GENERAL PRINCIPLES OF CANONIZATION</a:t>
            </a:r>
            <a:endParaRPr lang="pt-BR" dirty="0"/>
          </a:p>
        </p:txBody>
      </p:sp>
      <p:sp>
        <p:nvSpPr>
          <p:cNvPr id="339" name="Google Shape;339;p37"/>
          <p:cNvSpPr txBox="1">
            <a:spLocks noGrp="1"/>
          </p:cNvSpPr>
          <p:nvPr>
            <p:ph type="body" idx="1"/>
          </p:nvPr>
        </p:nvSpPr>
        <p:spPr>
          <a:xfrm>
            <a:off x="5724128" y="836712"/>
            <a:ext cx="3419872" cy="5832648"/>
          </a:xfrm>
          <a:prstGeom prst="rect">
            <a:avLst/>
          </a:prstGeom>
          <a:solidFill>
            <a:srgbClr val="DAEEF3"/>
          </a:solid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pt-BR" sz="2800"/>
              <a:t>For this reason Catholics pray to a saint and ask for help and miracles. </a:t>
            </a:r>
            <a:endParaRPr dirty="0"/>
          </a:p>
          <a:p>
            <a:pPr marL="342900" lvl="0" indent="-342900" algn="l" rtl="0">
              <a:spcBef>
                <a:spcPts val="560"/>
              </a:spcBef>
              <a:spcAft>
                <a:spcPts val="0"/>
              </a:spcAft>
              <a:buClr>
                <a:schemeClr val="dk1"/>
              </a:buClr>
              <a:buSzPts val="2800"/>
              <a:buChar char="•"/>
            </a:pPr>
            <a:r>
              <a:rPr lang="pt-BR" sz="2800"/>
              <a:t>Beyond this, the church permits people to be considered as “models”of living, who can be admired with devotion.</a:t>
            </a:r>
            <a:endParaRPr dirty="0"/>
          </a:p>
          <a:p>
            <a:pPr marL="342900" lvl="0" indent="-165100" algn="l" rtl="0">
              <a:spcBef>
                <a:spcPts val="560"/>
              </a:spcBef>
              <a:spcAft>
                <a:spcPts val="0"/>
              </a:spcAft>
              <a:buClr>
                <a:schemeClr val="dk1"/>
              </a:buClr>
              <a:buSzPts val="2800"/>
              <a:buNone/>
            </a:pPr>
            <a:endParaRPr sz="2800" dirty="0"/>
          </a:p>
        </p:txBody>
      </p:sp>
      <p:pic>
        <p:nvPicPr>
          <p:cNvPr id="340" name="Google Shape;340;p37"/>
          <p:cNvPicPr preferRelativeResize="0"/>
          <p:nvPr/>
        </p:nvPicPr>
        <p:blipFill rotWithShape="1">
          <a:blip r:embed="rId3">
            <a:alphaModFix/>
          </a:blip>
          <a:srcRect/>
          <a:stretch/>
        </p:blipFill>
        <p:spPr>
          <a:xfrm>
            <a:off x="611560" y="908720"/>
            <a:ext cx="4968552" cy="5848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med" p14:dur="700" advTm="26491">
        <p:fade/>
      </p:transition>
    </mc:Choice>
    <mc:Fallback xmlns="">
      <p:transition spd="med" advTm="26491">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ROME CELEBRATION</a:t>
            </a:r>
            <a:br>
              <a:rPr lang="en-US" sz="3200" b="1" dirty="0">
                <a:solidFill>
                  <a:srgbClr val="FF0000"/>
                </a:solidFill>
              </a:rPr>
            </a:br>
            <a:r>
              <a:rPr lang="en-US" sz="3200" b="1" dirty="0">
                <a:solidFill>
                  <a:srgbClr val="FF0000"/>
                </a:solidFill>
              </a:rPr>
              <a:t>OCTOBER 13, 2019</a:t>
            </a:r>
          </a:p>
        </p:txBody>
      </p:sp>
      <p:pic>
        <p:nvPicPr>
          <p:cNvPr id="2052" name="Picture 4" descr="http://www.missionarysistersofic.org/slides/slide11272019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044" y="1817510"/>
            <a:ext cx="7363132" cy="43913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211953"/>
      </p:ext>
    </p:extLst>
  </p:cSld>
  <p:clrMapOvr>
    <a:masterClrMapping/>
  </p:clrMapOvr>
  <mc:AlternateContent xmlns:mc="http://schemas.openxmlformats.org/markup-compatibility/2006" xmlns:p14="http://schemas.microsoft.com/office/powerpoint/2010/main">
    <mc:Choice Requires="p14">
      <p:transition spd="slow" p14:dur="900" advTm="10786">
        <p14:warp dir="in"/>
      </p:transition>
    </mc:Choice>
    <mc:Fallback xmlns="">
      <p:transition spd="slow" advTm="10786">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ROME CELEBRATION</a:t>
            </a:r>
            <a:br>
              <a:rPr lang="en-US" sz="3200" b="1" dirty="0">
                <a:solidFill>
                  <a:srgbClr val="FF0000"/>
                </a:solidFill>
              </a:rPr>
            </a:br>
            <a:r>
              <a:rPr lang="en-US" sz="3200" b="1" dirty="0">
                <a:solidFill>
                  <a:srgbClr val="FF0000"/>
                </a:solidFill>
              </a:rPr>
              <a:t>OCTOBER 13, 2019</a:t>
            </a:r>
            <a:endParaRPr lang="en-US" sz="3200" dirty="0"/>
          </a:p>
        </p:txBody>
      </p:sp>
      <p:pic>
        <p:nvPicPr>
          <p:cNvPr id="3074" name="Picture 2" descr="http://www.missionarysistersofic.org/slides/slide11272019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381" y="1907823"/>
            <a:ext cx="7151512" cy="40865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624122"/>
      </p:ext>
    </p:extLst>
  </p:cSld>
  <p:clrMapOvr>
    <a:masterClrMapping/>
  </p:clrMapOvr>
  <mc:AlternateContent xmlns:mc="http://schemas.openxmlformats.org/markup-compatibility/2006" xmlns:p14="http://schemas.microsoft.com/office/powerpoint/2010/main">
    <mc:Choice Requires="p14">
      <p:transition spd="slow" p14:dur="800" advTm="11515">
        <p:circle/>
      </p:transition>
    </mc:Choice>
    <mc:Fallback xmlns="">
      <p:transition spd="slow" advTm="11515">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ROME CELEBRATION</a:t>
            </a:r>
            <a:br>
              <a:rPr lang="en-US" sz="3200" b="1" dirty="0">
                <a:solidFill>
                  <a:srgbClr val="FF0000"/>
                </a:solidFill>
              </a:rPr>
            </a:br>
            <a:r>
              <a:rPr lang="en-US" sz="3200" b="1" dirty="0">
                <a:solidFill>
                  <a:srgbClr val="FF0000"/>
                </a:solidFill>
              </a:rPr>
              <a:t>OCTOBER 13, 2019</a:t>
            </a:r>
            <a:endParaRPr lang="en-US" sz="3200" dirty="0"/>
          </a:p>
        </p:txBody>
      </p:sp>
      <p:pic>
        <p:nvPicPr>
          <p:cNvPr id="4098" name="Picture 2" descr="http://www.missionarysistersofic.org/slides/slide11272019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609" y="1851376"/>
            <a:ext cx="7210781" cy="41204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075797"/>
      </p:ext>
    </p:extLst>
  </p:cSld>
  <p:clrMapOvr>
    <a:masterClrMapping/>
  </p:clrMapOvr>
  <mc:AlternateContent xmlns:mc="http://schemas.openxmlformats.org/markup-compatibility/2006" xmlns:p14="http://schemas.microsoft.com/office/powerpoint/2010/main">
    <mc:Choice Requires="p14">
      <p:transition spd="slow" p14:dur="1500" advTm="10998">
        <p:random/>
      </p:transition>
    </mc:Choice>
    <mc:Fallback xmlns="">
      <p:transition spd="slow" advTm="10998">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ROME CELEBRATION</a:t>
            </a:r>
            <a:br>
              <a:rPr lang="en-US" sz="3200" b="1" dirty="0">
                <a:solidFill>
                  <a:srgbClr val="FF0000"/>
                </a:solidFill>
              </a:rPr>
            </a:br>
            <a:r>
              <a:rPr lang="en-US" sz="3200" b="1" dirty="0">
                <a:solidFill>
                  <a:srgbClr val="FF0000"/>
                </a:solidFill>
              </a:rPr>
              <a:t>OCTOBER 13, 2019</a:t>
            </a:r>
            <a:endParaRPr lang="en-US" sz="3200" dirty="0"/>
          </a:p>
        </p:txBody>
      </p:sp>
      <p:pic>
        <p:nvPicPr>
          <p:cNvPr id="5122" name="Picture 2" descr="http://www.missionarysistersofic.org/slides/slide11272019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878" y="1794934"/>
            <a:ext cx="7092244" cy="44816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57729"/>
      </p:ext>
    </p:extLst>
  </p:cSld>
  <p:clrMapOvr>
    <a:masterClrMapping/>
  </p:clrMapOvr>
  <mc:AlternateContent xmlns:mc="http://schemas.openxmlformats.org/markup-compatibility/2006" xmlns:p14="http://schemas.microsoft.com/office/powerpoint/2010/main">
    <mc:Choice Requires="p14">
      <p:transition spd="slow" p14:dur="2500" advTm="10811">
        <p:checker/>
      </p:transition>
    </mc:Choice>
    <mc:Fallback xmlns="">
      <p:transition spd="slow" advTm="10811">
        <p:checker/>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ROME CELEBRATION</a:t>
            </a:r>
            <a:br>
              <a:rPr lang="en-US" sz="3200" b="1" dirty="0">
                <a:solidFill>
                  <a:srgbClr val="FF0000"/>
                </a:solidFill>
              </a:rPr>
            </a:br>
            <a:r>
              <a:rPr lang="en-US" sz="3200" b="1" dirty="0">
                <a:solidFill>
                  <a:srgbClr val="FF0000"/>
                </a:solidFill>
              </a:rPr>
              <a:t>OCTOBER 13, 2019</a:t>
            </a:r>
            <a:endParaRPr lang="en-US" sz="3200" dirty="0"/>
          </a:p>
        </p:txBody>
      </p:sp>
      <p:pic>
        <p:nvPicPr>
          <p:cNvPr id="6148" name="Picture 4" descr="http://www.missionarysistersofic.org/slides/slide11272019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922" y="1790171"/>
            <a:ext cx="6886155" cy="43735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344355"/>
      </p:ext>
    </p:extLst>
  </p:cSld>
  <p:clrMapOvr>
    <a:masterClrMapping/>
  </p:clrMapOvr>
  <mc:AlternateContent xmlns:mc="http://schemas.openxmlformats.org/markup-compatibility/2006" xmlns:p14="http://schemas.microsoft.com/office/powerpoint/2010/main">
    <mc:Choice Requires="p14">
      <p:transition spd="slow" p14:dur="800" advTm="10882">
        <p:circle/>
      </p:transition>
    </mc:Choice>
    <mc:Fallback xmlns="">
      <p:transition spd="slow" advTm="10882">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txBox="1">
            <a:spLocks noGrp="1"/>
          </p:cNvSpPr>
          <p:nvPr>
            <p:ph type="ctrTitle"/>
          </p:nvPr>
        </p:nvSpPr>
        <p:spPr>
          <a:xfrm>
            <a:off x="395536" y="188640"/>
            <a:ext cx="8496944" cy="576064"/>
          </a:xfrm>
          <a:prstGeom prst="rect">
            <a:avLst/>
          </a:prstGeom>
          <a:solidFill>
            <a:srgbClr val="B7CCE4"/>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959"/>
              <a:buFont typeface="Calibri"/>
              <a:buNone/>
            </a:pPr>
            <a:r>
              <a:rPr lang="en-US" sz="3600" b="1" dirty="0"/>
              <a:t>HER EARLY CALL TO MISSION</a:t>
            </a:r>
            <a:endParaRPr lang="en-US" sz="4000" dirty="0"/>
          </a:p>
        </p:txBody>
      </p:sp>
      <p:sp>
        <p:nvSpPr>
          <p:cNvPr id="130" name="Google Shape;130;p6"/>
          <p:cNvSpPr txBox="1">
            <a:spLocks noGrp="1"/>
          </p:cNvSpPr>
          <p:nvPr>
            <p:ph type="subTitle" idx="1"/>
          </p:nvPr>
        </p:nvSpPr>
        <p:spPr>
          <a:xfrm>
            <a:off x="5238400" y="1041435"/>
            <a:ext cx="3798300" cy="5620276"/>
          </a:xfrm>
          <a:prstGeom prst="rect">
            <a:avLst/>
          </a:prstGeom>
          <a:solidFill>
            <a:srgbClr val="DAEEF3"/>
          </a:solidFill>
          <a:ln>
            <a:noFill/>
          </a:ln>
        </p:spPr>
        <p:txBody>
          <a:bodyPr spcFirstLastPara="1" wrap="square" lIns="91425" tIns="45700" rIns="91425" bIns="45700" anchor="t" anchorCtr="0">
            <a:normAutofit lnSpcReduction="10000"/>
          </a:bodyPr>
          <a:lstStyle/>
          <a:p>
            <a:pPr marL="457200" lvl="0" indent="-254000" algn="l" rtl="0">
              <a:spcBef>
                <a:spcPts val="0"/>
              </a:spcBef>
              <a:spcAft>
                <a:spcPts val="0"/>
              </a:spcAft>
              <a:buClr>
                <a:srgbClr val="888888"/>
              </a:buClr>
              <a:buSzPts val="3200"/>
              <a:buFont typeface="Noto Sans Symbols"/>
              <a:buNone/>
            </a:pPr>
            <a:endParaRPr dirty="0">
              <a:solidFill>
                <a:schemeClr val="dk1"/>
              </a:solidFill>
            </a:endParaRPr>
          </a:p>
          <a:p>
            <a:pPr marL="457200" lvl="0" indent="-469900" algn="l" rtl="0">
              <a:spcBef>
                <a:spcPts val="640"/>
              </a:spcBef>
              <a:spcAft>
                <a:spcPts val="0"/>
              </a:spcAft>
              <a:buClr>
                <a:schemeClr val="dk1"/>
              </a:buClr>
              <a:buSzPts val="3400"/>
              <a:buFont typeface="Arial"/>
              <a:buChar char="•"/>
            </a:pPr>
            <a:r>
              <a:rPr lang="pt-BR" sz="3400" dirty="0">
                <a:solidFill>
                  <a:schemeClr val="dk1"/>
                </a:solidFill>
              </a:rPr>
              <a:t>With the consent of her family and the support of her sister, Dulcinha,  Maria Rita  transformed the family home into a center of care for the most needy. </a:t>
            </a:r>
            <a:endParaRPr sz="3400" dirty="0"/>
          </a:p>
        </p:txBody>
      </p:sp>
      <p:pic>
        <p:nvPicPr>
          <p:cNvPr id="131" name="Google Shape;131;p6"/>
          <p:cNvPicPr preferRelativeResize="0"/>
          <p:nvPr/>
        </p:nvPicPr>
        <p:blipFill rotWithShape="1">
          <a:blip r:embed="rId3">
            <a:alphaModFix/>
          </a:blip>
          <a:srcRect/>
          <a:stretch/>
        </p:blipFill>
        <p:spPr>
          <a:xfrm>
            <a:off x="395536" y="1041435"/>
            <a:ext cx="4311450" cy="56202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2500" advTm="21009">
        <p:checker/>
      </p:transition>
    </mc:Choice>
    <mc:Fallback xmlns="">
      <p:transition spd="slow" advTm="21009">
        <p:checker/>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ROME CELEBRATION</a:t>
            </a:r>
            <a:br>
              <a:rPr lang="en-US" sz="3200" b="1" dirty="0">
                <a:solidFill>
                  <a:srgbClr val="FF0000"/>
                </a:solidFill>
              </a:rPr>
            </a:br>
            <a:r>
              <a:rPr lang="en-US" sz="3200" b="1" dirty="0">
                <a:solidFill>
                  <a:srgbClr val="FF0000"/>
                </a:solidFill>
              </a:rPr>
              <a:t>OCTOBER </a:t>
            </a:r>
            <a:r>
              <a:rPr lang="en-US" sz="3200" b="1" dirty="0" smtClean="0">
                <a:solidFill>
                  <a:srgbClr val="FF0000"/>
                </a:solidFill>
              </a:rPr>
              <a:t>14, </a:t>
            </a:r>
            <a:r>
              <a:rPr lang="en-US" sz="3200" b="1" dirty="0">
                <a:solidFill>
                  <a:srgbClr val="FF0000"/>
                </a:solidFill>
              </a:rPr>
              <a:t>2019</a:t>
            </a:r>
            <a:endParaRPr lang="en-US" sz="3200" dirty="0"/>
          </a:p>
        </p:txBody>
      </p:sp>
      <p:pic>
        <p:nvPicPr>
          <p:cNvPr id="1026" name="Picture 2" descr="http://www.missionarysistersofic.org/slides/slide11272019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097" y="1670753"/>
            <a:ext cx="7289806" cy="41656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238905"/>
      </p:ext>
    </p:extLst>
  </p:cSld>
  <p:clrMapOvr>
    <a:masterClrMapping/>
  </p:clrMapOvr>
  <p:transition spd="slow" advTm="12053">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ROME CELEBRATION</a:t>
            </a:r>
            <a:br>
              <a:rPr lang="en-US" sz="3200" b="1" dirty="0">
                <a:solidFill>
                  <a:srgbClr val="FF0000"/>
                </a:solidFill>
              </a:rPr>
            </a:br>
            <a:r>
              <a:rPr lang="en-US" sz="3200" b="1" dirty="0">
                <a:solidFill>
                  <a:srgbClr val="FF0000"/>
                </a:solidFill>
              </a:rPr>
              <a:t>OCTOBER </a:t>
            </a:r>
            <a:r>
              <a:rPr lang="en-US" sz="3200" b="1" dirty="0" smtClean="0">
                <a:solidFill>
                  <a:srgbClr val="FF0000"/>
                </a:solidFill>
              </a:rPr>
              <a:t>12, </a:t>
            </a:r>
            <a:r>
              <a:rPr lang="en-US" sz="3200" b="1" dirty="0">
                <a:solidFill>
                  <a:srgbClr val="FF0000"/>
                </a:solidFill>
              </a:rPr>
              <a:t>2019</a:t>
            </a:r>
            <a:endParaRPr lang="en-US" sz="3200" dirty="0"/>
          </a:p>
        </p:txBody>
      </p:sp>
      <p:pic>
        <p:nvPicPr>
          <p:cNvPr id="8194" name="Picture 2" descr="http://www.missionarysistersofic.org/slides/slide11272019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589" y="1715911"/>
            <a:ext cx="7368821" cy="42107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700640"/>
      </p:ext>
    </p:extLst>
  </p:cSld>
  <p:clrMapOvr>
    <a:masterClrMapping/>
  </p:clrMapOvr>
  <mc:AlternateContent xmlns:mc="http://schemas.openxmlformats.org/markup-compatibility/2006" xmlns:p14="http://schemas.microsoft.com/office/powerpoint/2010/main">
    <mc:Choice Requires="p14">
      <p:transition spd="slow" p14:dur="1600" advTm="11758">
        <p14:prism isInverted="1"/>
      </p:transition>
    </mc:Choice>
    <mc:Fallback xmlns="">
      <p:transition spd="slow" advTm="11758">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8" descr="http://www.missionarysistersofic.org/pics/11012019_01.jpg"/>
          <p:cNvPicPr preferRelativeResize="0"/>
          <p:nvPr/>
        </p:nvPicPr>
        <p:blipFill rotWithShape="1">
          <a:blip r:embed="rId3">
            <a:alphaModFix/>
          </a:blip>
          <a:srcRect/>
          <a:stretch/>
        </p:blipFill>
        <p:spPr>
          <a:xfrm>
            <a:off x="767643" y="1682973"/>
            <a:ext cx="7584565" cy="44247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46" name="Google Shape;346;p38"/>
          <p:cNvSpPr/>
          <p:nvPr/>
        </p:nvSpPr>
        <p:spPr>
          <a:xfrm>
            <a:off x="1409541" y="388330"/>
            <a:ext cx="6628147"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FF0000"/>
                </a:solidFill>
                <a:latin typeface="Calibri"/>
                <a:ea typeface="Calibri"/>
                <a:cs typeface="Calibri"/>
                <a:sym typeface="Calibri"/>
              </a:rPr>
              <a:t>CELEBRATION OF CANONIZATION IN SALVADOR, BRAZIL OCTOBER 20, 2019</a:t>
            </a:r>
            <a:endParaRPr lang="en-US" dirty="0"/>
          </a:p>
          <a:p>
            <a:pPr marL="0" marR="0" lvl="0" indent="0" algn="ctr" rtl="0">
              <a:spcBef>
                <a:spcPts val="0"/>
              </a:spcBef>
              <a:spcAft>
                <a:spcPts val="0"/>
              </a:spcAft>
              <a:buNone/>
            </a:pPr>
            <a:endParaRPr lang="en-US" sz="28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0774">
        <p15:prstTrans prst="curtains"/>
      </p:transition>
    </mc:Choice>
    <mc:Fallback xmlns="">
      <p:transition spd="slow" advTm="10774">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9" descr="http://www.missionarysistersofic.org/pics/11012019_05.jpg"/>
          <p:cNvPicPr preferRelativeResize="0"/>
          <p:nvPr/>
        </p:nvPicPr>
        <p:blipFill rotWithShape="1">
          <a:blip r:embed="rId3">
            <a:alphaModFix/>
          </a:blip>
          <a:srcRect/>
          <a:stretch/>
        </p:blipFill>
        <p:spPr>
          <a:xfrm>
            <a:off x="1016755" y="1044187"/>
            <a:ext cx="7248806" cy="54366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52" name="Google Shape;352;p39"/>
          <p:cNvSpPr/>
          <p:nvPr/>
        </p:nvSpPr>
        <p:spPr>
          <a:xfrm>
            <a:off x="2867378" y="6085"/>
            <a:ext cx="3298439"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800" b="1" dirty="0">
                <a:solidFill>
                  <a:srgbClr val="FF0000"/>
                </a:solidFill>
                <a:latin typeface="Calibri"/>
                <a:ea typeface="Calibri"/>
                <a:cs typeface="Calibri"/>
                <a:sym typeface="Calibri"/>
              </a:rPr>
              <a:t>OCTOBER 20, 2019</a:t>
            </a:r>
            <a:endParaRPr lang="pt-BR" dirty="0"/>
          </a:p>
          <a:p>
            <a:pPr marL="0" marR="0" lvl="0" indent="0" algn="ctr" rtl="0">
              <a:spcBef>
                <a:spcPts val="0"/>
              </a:spcBef>
              <a:spcAft>
                <a:spcPts val="0"/>
              </a:spcAft>
              <a:buNone/>
            </a:pPr>
            <a:r>
              <a:rPr lang="pt-BR" sz="2800" b="1" dirty="0">
                <a:solidFill>
                  <a:srgbClr val="FF0000"/>
                </a:solidFill>
                <a:latin typeface="Calibri"/>
                <a:ea typeface="Calibri"/>
                <a:cs typeface="Calibri"/>
                <a:sym typeface="Calibri"/>
              </a:rPr>
              <a:t>BRAZIL</a:t>
            </a:r>
            <a:endParaRPr lang="pt-BR" sz="2800" dirty="0">
              <a:solidFill>
                <a:srgbClr val="FF0000"/>
              </a:solidFill>
              <a:latin typeface="Calibri"/>
              <a:ea typeface="Calibri"/>
              <a:cs typeface="Calibri"/>
              <a:sym typeface="Calibri"/>
            </a:endParaRPr>
          </a:p>
        </p:txBody>
      </p:sp>
    </p:spTree>
  </p:cSld>
  <p:clrMapOvr>
    <a:masterClrMapping/>
  </p:clrMapOvr>
  <p:transition spd="slow" advTm="11202">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0" descr="http://www.missionarysistersofic.org/pics/11012019_04.jpg"/>
          <p:cNvPicPr preferRelativeResize="0"/>
          <p:nvPr/>
        </p:nvPicPr>
        <p:blipFill rotWithShape="1">
          <a:blip r:embed="rId3">
            <a:alphaModFix/>
          </a:blip>
          <a:srcRect/>
          <a:stretch/>
        </p:blipFill>
        <p:spPr>
          <a:xfrm>
            <a:off x="937733" y="1408502"/>
            <a:ext cx="7344816" cy="4392488"/>
          </a:xfrm>
          <a:prstGeom prst="rect">
            <a:avLst/>
          </a:prstGeom>
          <a:noFill/>
          <a:ln>
            <a:noFill/>
          </a:ln>
        </p:spPr>
      </p:pic>
      <p:sp>
        <p:nvSpPr>
          <p:cNvPr id="358" name="Google Shape;358;p40"/>
          <p:cNvSpPr/>
          <p:nvPr/>
        </p:nvSpPr>
        <p:spPr>
          <a:xfrm>
            <a:off x="2540000" y="332656"/>
            <a:ext cx="391384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b="1" dirty="0">
                <a:solidFill>
                  <a:srgbClr val="FF0000"/>
                </a:solidFill>
                <a:latin typeface="Calibri"/>
                <a:ea typeface="Calibri"/>
                <a:cs typeface="Calibri"/>
                <a:sym typeface="Calibri"/>
              </a:rPr>
              <a:t>OCTOBER 20, 2019</a:t>
            </a:r>
            <a:endParaRPr lang="pt-BR" dirty="0"/>
          </a:p>
          <a:p>
            <a:pPr marL="0" marR="0" lvl="0" indent="0" algn="ctr" rtl="0">
              <a:spcBef>
                <a:spcPts val="0"/>
              </a:spcBef>
              <a:spcAft>
                <a:spcPts val="0"/>
              </a:spcAft>
              <a:buNone/>
            </a:pPr>
            <a:r>
              <a:rPr lang="pt-BR" sz="2800" b="1" dirty="0">
                <a:solidFill>
                  <a:srgbClr val="FF0000"/>
                </a:solidFill>
                <a:latin typeface="Calibri"/>
                <a:ea typeface="Calibri"/>
                <a:cs typeface="Calibri"/>
                <a:sym typeface="Calibri"/>
              </a:rPr>
              <a:t>BRAZIL</a:t>
            </a:r>
            <a:endParaRPr lang="pt-BR" sz="28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advTm="11022">
        <p:split orient="vert"/>
      </p:transition>
    </mc:Choice>
    <mc:Fallback xmlns="">
      <p:transition spd="slow" advTm="11022">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41" descr="http://www.missionarysistersofic.org/pics/11012019_06.jpg"/>
          <p:cNvPicPr preferRelativeResize="0"/>
          <p:nvPr/>
        </p:nvPicPr>
        <p:blipFill rotWithShape="1">
          <a:blip r:embed="rId3">
            <a:alphaModFix/>
          </a:blip>
          <a:srcRect/>
          <a:stretch/>
        </p:blipFill>
        <p:spPr>
          <a:xfrm>
            <a:off x="971600" y="1051201"/>
            <a:ext cx="7416824" cy="50405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64" name="Google Shape;364;p41"/>
          <p:cNvSpPr/>
          <p:nvPr/>
        </p:nvSpPr>
        <p:spPr>
          <a:xfrm>
            <a:off x="3431822" y="116632"/>
            <a:ext cx="270679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rgbClr val="FF0000"/>
                </a:solidFill>
                <a:latin typeface="Calibri"/>
                <a:ea typeface="Calibri"/>
                <a:cs typeface="Calibri"/>
                <a:sym typeface="Calibri"/>
              </a:rPr>
              <a:t>OCTOBER 20, 2019</a:t>
            </a:r>
            <a:endParaRPr lang="pt-BR" dirty="0"/>
          </a:p>
          <a:p>
            <a:pPr marL="0" marR="0" lvl="0" indent="0" algn="ctr" rtl="0">
              <a:spcBef>
                <a:spcPts val="0"/>
              </a:spcBef>
              <a:spcAft>
                <a:spcPts val="0"/>
              </a:spcAft>
              <a:buNone/>
            </a:pPr>
            <a:r>
              <a:rPr lang="pt-BR" sz="2400" b="1" dirty="0">
                <a:solidFill>
                  <a:srgbClr val="FF0000"/>
                </a:solidFill>
                <a:latin typeface="Calibri"/>
                <a:ea typeface="Calibri"/>
                <a:cs typeface="Calibri"/>
                <a:sym typeface="Calibri"/>
              </a:rPr>
              <a:t>BRAZIL</a:t>
            </a:r>
            <a:endParaRPr lang="pt-BR" sz="24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600" advTm="10932">
        <p:blinds dir="vert"/>
      </p:transition>
    </mc:Choice>
    <mc:Fallback xmlns="">
      <p:transition spd="slow" advTm="10932">
        <p:blinds dir="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2" descr="http://www.missionarysistersofic.org/pics/11012019_08.jpg"/>
          <p:cNvPicPr preferRelativeResize="0"/>
          <p:nvPr/>
        </p:nvPicPr>
        <p:blipFill rotWithShape="1">
          <a:blip r:embed="rId3">
            <a:alphaModFix/>
          </a:blip>
          <a:srcRect/>
          <a:stretch/>
        </p:blipFill>
        <p:spPr>
          <a:xfrm>
            <a:off x="813555" y="1350522"/>
            <a:ext cx="7416824" cy="47525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70" name="Google Shape;370;p42"/>
          <p:cNvSpPr/>
          <p:nvPr/>
        </p:nvSpPr>
        <p:spPr>
          <a:xfrm>
            <a:off x="2051720" y="260648"/>
            <a:ext cx="45720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3200" b="1">
                <a:solidFill>
                  <a:srgbClr val="FF0000"/>
                </a:solidFill>
                <a:latin typeface="Calibri"/>
                <a:ea typeface="Calibri"/>
                <a:cs typeface="Calibri"/>
                <a:sym typeface="Calibri"/>
              </a:rPr>
              <a:t>OCTOBER 20, 2019</a:t>
            </a:r>
            <a:endParaRPr lang="pt-BR" sz="1800" b="1"/>
          </a:p>
          <a:p>
            <a:pPr marL="0" marR="0" lvl="0" indent="0" algn="ctr" rtl="0">
              <a:spcBef>
                <a:spcPts val="0"/>
              </a:spcBef>
              <a:spcAft>
                <a:spcPts val="0"/>
              </a:spcAft>
              <a:buNone/>
            </a:pPr>
            <a:r>
              <a:rPr lang="pt-BR" sz="3200" b="1">
                <a:solidFill>
                  <a:srgbClr val="FF0000"/>
                </a:solidFill>
                <a:latin typeface="Calibri"/>
                <a:ea typeface="Calibri"/>
                <a:cs typeface="Calibri"/>
                <a:sym typeface="Calibri"/>
              </a:rPr>
              <a:t>BRAZIL</a:t>
            </a:r>
            <a:endParaRPr lang="pt-BR" sz="3200" b="1" dirty="0">
              <a:solidFill>
                <a:srgbClr val="FF0000"/>
              </a:solidFill>
              <a:latin typeface="Calibri"/>
              <a:ea typeface="Calibri"/>
              <a:cs typeface="Calibri"/>
              <a:sym typeface="Calibri"/>
            </a:endParaRPr>
          </a:p>
        </p:txBody>
      </p:sp>
    </p:spTree>
  </p:cSld>
  <p:clrMapOvr>
    <a:masterClrMapping/>
  </p:clrMapOvr>
  <p:transition spd="slow" advTm="11727">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3" descr="http://www.missionarysistersofic.org/pics/11012019_02.jpg"/>
          <p:cNvPicPr preferRelativeResize="0"/>
          <p:nvPr/>
        </p:nvPicPr>
        <p:blipFill rotWithShape="1">
          <a:blip r:embed="rId3">
            <a:alphaModFix/>
          </a:blip>
          <a:srcRect/>
          <a:stretch/>
        </p:blipFill>
        <p:spPr>
          <a:xfrm>
            <a:off x="937733" y="1422530"/>
            <a:ext cx="7416824" cy="47525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76" name="Google Shape;376;p43"/>
          <p:cNvSpPr/>
          <p:nvPr/>
        </p:nvSpPr>
        <p:spPr>
          <a:xfrm>
            <a:off x="2627784" y="207688"/>
            <a:ext cx="45720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2800" b="1" dirty="0">
                <a:solidFill>
                  <a:srgbClr val="FF0000"/>
                </a:solidFill>
                <a:latin typeface="Calibri"/>
                <a:ea typeface="Calibri"/>
                <a:cs typeface="Calibri"/>
                <a:sym typeface="Calibri"/>
              </a:rPr>
              <a:t>OCTOBER 20, 2019</a:t>
            </a:r>
            <a:endParaRPr lang="pt-BR" dirty="0"/>
          </a:p>
          <a:p>
            <a:pPr marL="0" marR="0" lvl="0" indent="0" algn="ctr" rtl="0">
              <a:spcBef>
                <a:spcPts val="0"/>
              </a:spcBef>
              <a:spcAft>
                <a:spcPts val="0"/>
              </a:spcAft>
              <a:buNone/>
            </a:pPr>
            <a:r>
              <a:rPr lang="pt-BR" sz="2800" b="1" dirty="0">
                <a:solidFill>
                  <a:srgbClr val="FF0000"/>
                </a:solidFill>
                <a:latin typeface="Calibri"/>
                <a:ea typeface="Calibri"/>
                <a:cs typeface="Calibri"/>
                <a:sym typeface="Calibri"/>
              </a:rPr>
              <a:t>BRAZIL</a:t>
            </a:r>
            <a:endParaRPr lang="pt-BR" sz="28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664">
        <p15:prstTrans prst="prestige"/>
      </p:transition>
    </mc:Choice>
    <mc:Fallback xmlns="">
      <p:transition spd="slow" advTm="11664">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94" y="1341836"/>
            <a:ext cx="7422017" cy="49460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914400" y="387729"/>
            <a:ext cx="7303911" cy="954107"/>
          </a:xfrm>
          <a:prstGeom prst="rect">
            <a:avLst/>
          </a:prstGeom>
          <a:noFill/>
        </p:spPr>
        <p:txBody>
          <a:bodyPr wrap="square" rtlCol="0">
            <a:spAutoFit/>
          </a:bodyPr>
          <a:lstStyle/>
          <a:p>
            <a:pPr algn="ctr"/>
            <a:r>
              <a:rPr lang="en-US" sz="2800" b="1" dirty="0" smtClean="0">
                <a:solidFill>
                  <a:srgbClr val="FF0000"/>
                </a:solidFill>
              </a:rPr>
              <a:t>HONORARY DOCTORATE DEGREE</a:t>
            </a:r>
          </a:p>
          <a:p>
            <a:pPr algn="ctr"/>
            <a:r>
              <a:rPr lang="en-US" sz="2800" b="1" dirty="0" smtClean="0">
                <a:solidFill>
                  <a:srgbClr val="FF0000"/>
                </a:solidFill>
              </a:rPr>
              <a:t>BRAZIL</a:t>
            </a:r>
            <a:endParaRPr lang="en-US" sz="2800" b="1" dirty="0">
              <a:solidFill>
                <a:srgbClr val="FF0000"/>
              </a:solidFill>
            </a:endParaRPr>
          </a:p>
        </p:txBody>
      </p:sp>
    </p:spTree>
    <p:extLst>
      <p:ext uri="{BB962C8B-B14F-4D97-AF65-F5344CB8AC3E}">
        <p14:creationId xmlns:p14="http://schemas.microsoft.com/office/powerpoint/2010/main" val="125516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707" r="12452" b="-658"/>
          <a:stretch/>
        </p:blipFill>
        <p:spPr>
          <a:xfrm>
            <a:off x="1029722" y="1727200"/>
            <a:ext cx="6994244" cy="41317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956797" y="232293"/>
            <a:ext cx="7140096" cy="1077218"/>
          </a:xfrm>
          <a:prstGeom prst="rect">
            <a:avLst/>
          </a:prstGeom>
        </p:spPr>
        <p:txBody>
          <a:bodyPr wrap="none">
            <a:spAutoFit/>
          </a:bodyPr>
          <a:lstStyle/>
          <a:p>
            <a:pPr algn="ctr"/>
            <a:r>
              <a:rPr lang="en-US" sz="3200" b="1">
                <a:solidFill>
                  <a:srgbClr val="FF0000"/>
                </a:solidFill>
              </a:rPr>
              <a:t>HONORARY DOCTORATE DEGREE</a:t>
            </a:r>
          </a:p>
          <a:p>
            <a:pPr algn="ctr"/>
            <a:r>
              <a:rPr lang="en-US" sz="3200" b="1">
                <a:solidFill>
                  <a:srgbClr val="FF0000"/>
                </a:solidFill>
              </a:rPr>
              <a:t>BRAZIL</a:t>
            </a:r>
            <a:endParaRPr lang="en-US" sz="3200" b="1" dirty="0">
              <a:solidFill>
                <a:srgbClr val="FF0000"/>
              </a:solidFill>
            </a:endParaRPr>
          </a:p>
        </p:txBody>
      </p:sp>
    </p:spTree>
    <p:extLst>
      <p:ext uri="{BB962C8B-B14F-4D97-AF65-F5344CB8AC3E}">
        <p14:creationId xmlns:p14="http://schemas.microsoft.com/office/powerpoint/2010/main" val="155683882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a:spLocks noGrp="1"/>
          </p:cNvSpPr>
          <p:nvPr>
            <p:ph type="ctrTitle"/>
          </p:nvPr>
        </p:nvSpPr>
        <p:spPr>
          <a:xfrm>
            <a:off x="395536" y="188640"/>
            <a:ext cx="8496944" cy="576064"/>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en-US" sz="3959" b="1" dirty="0"/>
              <a:t>HER EARLY CALL TO MISSION</a:t>
            </a:r>
            <a:endParaRPr lang="en-US" dirty="0"/>
          </a:p>
        </p:txBody>
      </p:sp>
      <p:sp>
        <p:nvSpPr>
          <p:cNvPr id="138" name="Google Shape;138;p7"/>
          <p:cNvSpPr txBox="1">
            <a:spLocks noGrp="1"/>
          </p:cNvSpPr>
          <p:nvPr>
            <p:ph type="subTitle" idx="1"/>
          </p:nvPr>
        </p:nvSpPr>
        <p:spPr>
          <a:xfrm>
            <a:off x="6209833" y="1399822"/>
            <a:ext cx="2493900" cy="4343854"/>
          </a:xfrm>
          <a:prstGeom prst="rect">
            <a:avLst/>
          </a:prstGeom>
          <a:solidFill>
            <a:srgbClr val="DAEEF3"/>
          </a:solid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pt-BR" sz="3400" dirty="0" err="1">
                <a:solidFill>
                  <a:schemeClr val="dk1"/>
                </a:solidFill>
              </a:rPr>
              <a:t>Her</a:t>
            </a:r>
            <a:r>
              <a:rPr lang="pt-BR" sz="3400" dirty="0">
                <a:solidFill>
                  <a:schemeClr val="dk1"/>
                </a:solidFill>
              </a:rPr>
              <a:t> </a:t>
            </a:r>
            <a:r>
              <a:rPr lang="pt-BR" sz="3400" dirty="0" err="1" smtClean="0">
                <a:solidFill>
                  <a:schemeClr val="dk1"/>
                </a:solidFill>
              </a:rPr>
              <a:t>parents</a:t>
            </a:r>
            <a:r>
              <a:rPr lang="pt-BR" sz="3400" dirty="0" smtClean="0">
                <a:solidFill>
                  <a:schemeClr val="dk1"/>
                </a:solidFill>
              </a:rPr>
              <a:t>’ </a:t>
            </a:r>
            <a:r>
              <a:rPr lang="pt-BR" sz="3400" dirty="0" err="1">
                <a:solidFill>
                  <a:schemeClr val="dk1"/>
                </a:solidFill>
              </a:rPr>
              <a:t>house</a:t>
            </a:r>
            <a:r>
              <a:rPr lang="pt-BR" sz="3400" dirty="0">
                <a:solidFill>
                  <a:schemeClr val="dk1"/>
                </a:solidFill>
              </a:rPr>
              <a:t> </a:t>
            </a:r>
            <a:r>
              <a:rPr lang="pt-BR" sz="3400" dirty="0" err="1">
                <a:solidFill>
                  <a:schemeClr val="dk1"/>
                </a:solidFill>
              </a:rPr>
              <a:t>was</a:t>
            </a:r>
            <a:r>
              <a:rPr lang="pt-BR" sz="3400" dirty="0">
                <a:solidFill>
                  <a:schemeClr val="dk1"/>
                </a:solidFill>
              </a:rPr>
              <a:t> </a:t>
            </a:r>
            <a:r>
              <a:rPr lang="pt-BR" sz="3400" dirty="0" err="1">
                <a:solidFill>
                  <a:schemeClr val="dk1"/>
                </a:solidFill>
              </a:rPr>
              <a:t>known</a:t>
            </a:r>
            <a:r>
              <a:rPr lang="pt-BR" sz="3400" dirty="0">
                <a:solidFill>
                  <a:schemeClr val="dk1"/>
                </a:solidFill>
              </a:rPr>
              <a:t> as “</a:t>
            </a:r>
            <a:r>
              <a:rPr lang="pt-BR" sz="3400" dirty="0" err="1">
                <a:solidFill>
                  <a:schemeClr val="dk1"/>
                </a:solidFill>
              </a:rPr>
              <a:t>the</a:t>
            </a:r>
            <a:r>
              <a:rPr lang="pt-BR" sz="3400" dirty="0">
                <a:solidFill>
                  <a:schemeClr val="dk1"/>
                </a:solidFill>
              </a:rPr>
              <a:t> </a:t>
            </a:r>
            <a:r>
              <a:rPr lang="pt-BR" sz="3400" dirty="0" err="1">
                <a:solidFill>
                  <a:schemeClr val="dk1"/>
                </a:solidFill>
              </a:rPr>
              <a:t>doorway</a:t>
            </a:r>
            <a:r>
              <a:rPr lang="pt-BR" sz="3400" dirty="0">
                <a:solidFill>
                  <a:schemeClr val="dk1"/>
                </a:solidFill>
              </a:rPr>
              <a:t> </a:t>
            </a:r>
            <a:r>
              <a:rPr lang="pt-BR" sz="3400" dirty="0" err="1">
                <a:solidFill>
                  <a:schemeClr val="dk1"/>
                </a:solidFill>
              </a:rPr>
              <a:t>of</a:t>
            </a:r>
            <a:r>
              <a:rPr lang="pt-BR" sz="3400" dirty="0">
                <a:solidFill>
                  <a:schemeClr val="dk1"/>
                </a:solidFill>
              </a:rPr>
              <a:t> St. </a:t>
            </a:r>
            <a:r>
              <a:rPr lang="pt-BR" sz="3400" dirty="0" smtClean="0">
                <a:solidFill>
                  <a:schemeClr val="dk1"/>
                </a:solidFill>
              </a:rPr>
              <a:t>Francis”, </a:t>
            </a:r>
            <a:r>
              <a:rPr lang="pt-BR" sz="3400" dirty="0" err="1">
                <a:solidFill>
                  <a:schemeClr val="dk1"/>
                </a:solidFill>
              </a:rPr>
              <a:t>many</a:t>
            </a:r>
            <a:r>
              <a:rPr lang="pt-BR" sz="3400" dirty="0">
                <a:solidFill>
                  <a:schemeClr val="dk1"/>
                </a:solidFill>
              </a:rPr>
              <a:t>  </a:t>
            </a:r>
            <a:r>
              <a:rPr lang="pt-BR" sz="3400" dirty="0" err="1">
                <a:solidFill>
                  <a:schemeClr val="dk1"/>
                </a:solidFill>
              </a:rPr>
              <a:t>poor</a:t>
            </a:r>
            <a:r>
              <a:rPr lang="pt-BR" sz="3400" dirty="0">
                <a:solidFill>
                  <a:schemeClr val="dk1"/>
                </a:solidFill>
              </a:rPr>
              <a:t> </a:t>
            </a:r>
            <a:r>
              <a:rPr lang="pt-BR" sz="3400" dirty="0" err="1">
                <a:solidFill>
                  <a:schemeClr val="dk1"/>
                </a:solidFill>
              </a:rPr>
              <a:t>gathered</a:t>
            </a:r>
            <a:r>
              <a:rPr lang="pt-BR" sz="3400" dirty="0">
                <a:solidFill>
                  <a:schemeClr val="dk1"/>
                </a:solidFill>
              </a:rPr>
              <a:t> </a:t>
            </a:r>
            <a:r>
              <a:rPr lang="pt-BR" sz="3400" dirty="0" err="1">
                <a:solidFill>
                  <a:schemeClr val="dk1"/>
                </a:solidFill>
              </a:rPr>
              <a:t>there</a:t>
            </a:r>
            <a:r>
              <a:rPr lang="pt-BR" sz="3400" dirty="0">
                <a:solidFill>
                  <a:schemeClr val="dk1"/>
                </a:solidFill>
              </a:rPr>
              <a:t>.</a:t>
            </a:r>
            <a:endParaRPr sz="3400" dirty="0">
              <a:solidFill>
                <a:schemeClr val="dk1"/>
              </a:solidFill>
            </a:endParaRPr>
          </a:p>
        </p:txBody>
      </p:sp>
      <p:pic>
        <p:nvPicPr>
          <p:cNvPr id="139" name="Google Shape;139;p7"/>
          <p:cNvPicPr preferRelativeResize="0"/>
          <p:nvPr/>
        </p:nvPicPr>
        <p:blipFill rotWithShape="1">
          <a:blip r:embed="rId3">
            <a:alphaModFix/>
          </a:blip>
          <a:srcRect/>
          <a:stretch/>
        </p:blipFill>
        <p:spPr>
          <a:xfrm>
            <a:off x="539550" y="1479575"/>
            <a:ext cx="5472600" cy="4264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400" advTm="21866">
        <p14:doors dir="vert"/>
      </p:transition>
    </mc:Choice>
    <mc:Fallback xmlns="">
      <p:transition spd="slow" advTm="21866">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510" y="1648177"/>
            <a:ext cx="3672690" cy="47300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999066" y="361680"/>
            <a:ext cx="7298267" cy="1077218"/>
          </a:xfrm>
          <a:prstGeom prst="rect">
            <a:avLst/>
          </a:prstGeom>
        </p:spPr>
        <p:txBody>
          <a:bodyPr wrap="square">
            <a:spAutoFit/>
          </a:bodyPr>
          <a:lstStyle/>
          <a:p>
            <a:pPr algn="ctr"/>
            <a:r>
              <a:rPr lang="en-US" sz="3200" b="1" dirty="0">
                <a:solidFill>
                  <a:srgbClr val="FF0000"/>
                </a:solidFill>
              </a:rPr>
              <a:t>HONORARY DOCTORATE DEGREE</a:t>
            </a:r>
          </a:p>
          <a:p>
            <a:pPr algn="ctr"/>
            <a:r>
              <a:rPr lang="en-US" sz="3200" b="1" dirty="0">
                <a:solidFill>
                  <a:srgbClr val="FF0000"/>
                </a:solidFill>
              </a:rPr>
              <a:t>BRAZIL</a:t>
            </a:r>
          </a:p>
        </p:txBody>
      </p:sp>
    </p:spTree>
    <p:extLst>
      <p:ext uri="{BB962C8B-B14F-4D97-AF65-F5344CB8AC3E}">
        <p14:creationId xmlns:p14="http://schemas.microsoft.com/office/powerpoint/2010/main" val="38429229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554" y="1499789"/>
            <a:ext cx="7100289" cy="47316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1546788" y="333878"/>
            <a:ext cx="6321568" cy="1384995"/>
          </a:xfrm>
          <a:prstGeom prst="rect">
            <a:avLst/>
          </a:prstGeom>
        </p:spPr>
        <p:txBody>
          <a:bodyPr wrap="square">
            <a:spAutoFit/>
          </a:bodyPr>
          <a:lstStyle/>
          <a:p>
            <a:pPr algn="ctr"/>
            <a:r>
              <a:rPr lang="en-US" sz="2800" b="1" dirty="0">
                <a:solidFill>
                  <a:srgbClr val="FF0000"/>
                </a:solidFill>
              </a:rPr>
              <a:t>HONORARY DOCTORATE DEGREE</a:t>
            </a:r>
          </a:p>
          <a:p>
            <a:pPr algn="ctr"/>
            <a:r>
              <a:rPr lang="en-US" sz="2800" b="1" dirty="0">
                <a:solidFill>
                  <a:srgbClr val="FF0000"/>
                </a:solidFill>
              </a:rPr>
              <a:t>BRAZIL</a:t>
            </a:r>
          </a:p>
          <a:p>
            <a:pPr algn="ctr"/>
            <a:endParaRPr lang="en-US" sz="2800" dirty="0">
              <a:solidFill>
                <a:srgbClr val="FF0000"/>
              </a:solidFill>
            </a:endParaRPr>
          </a:p>
        </p:txBody>
      </p:sp>
    </p:spTree>
    <p:extLst>
      <p:ext uri="{BB962C8B-B14F-4D97-AF65-F5344CB8AC3E}">
        <p14:creationId xmlns:p14="http://schemas.microsoft.com/office/powerpoint/2010/main" val="139125148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4"/>
          <p:cNvSpPr/>
          <p:nvPr/>
        </p:nvSpPr>
        <p:spPr>
          <a:xfrm>
            <a:off x="755576" y="2636912"/>
            <a:ext cx="806342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200" b="1" i="0" dirty="0">
              <a:solidFill>
                <a:srgbClr val="FF0000"/>
              </a:solidFill>
              <a:latin typeface="Lato"/>
              <a:ea typeface="Lato"/>
              <a:cs typeface="Lato"/>
              <a:sym typeface="Lato"/>
            </a:endParaRPr>
          </a:p>
        </p:txBody>
      </p:sp>
      <p:pic>
        <p:nvPicPr>
          <p:cNvPr id="382" name="Google Shape;382;p44" title="2º.mp4">
            <a:hlinkClick r:id="rId3"/>
          </p:cNvPr>
          <p:cNvPicPr preferRelativeResize="0"/>
          <p:nvPr/>
        </p:nvPicPr>
        <p:blipFill>
          <a:blip r:embed="rId4">
            <a:alphaModFix/>
          </a:blip>
          <a:stretch>
            <a:fillRect/>
          </a:stretch>
        </p:blipFill>
        <p:spPr>
          <a:xfrm>
            <a:off x="993422" y="1326525"/>
            <a:ext cx="7236178" cy="47017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2501289" y="193705"/>
            <a:ext cx="4572000" cy="1077218"/>
          </a:xfrm>
          <a:prstGeom prst="rect">
            <a:avLst/>
          </a:prstGeom>
        </p:spPr>
        <p:txBody>
          <a:bodyPr>
            <a:spAutoFit/>
          </a:bodyPr>
          <a:lstStyle/>
          <a:p>
            <a:pPr lvl="0" algn="ctr"/>
            <a:r>
              <a:rPr lang="pt-BR" sz="3200" b="1" dirty="0">
                <a:solidFill>
                  <a:srgbClr val="FF0000"/>
                </a:solidFill>
                <a:latin typeface="Calibri"/>
                <a:ea typeface="Calibri"/>
                <a:cs typeface="Calibri"/>
                <a:sym typeface="Calibri"/>
              </a:rPr>
              <a:t>OCTOBER 20, 2019</a:t>
            </a:r>
            <a:endParaRPr lang="pt-BR" sz="3200" dirty="0"/>
          </a:p>
          <a:p>
            <a:pPr lvl="0" algn="ctr"/>
            <a:r>
              <a:rPr lang="pt-BR" sz="3200" b="1" dirty="0">
                <a:solidFill>
                  <a:srgbClr val="FF0000"/>
                </a:solidFill>
                <a:latin typeface="Calibri"/>
                <a:ea typeface="Calibri"/>
                <a:cs typeface="Calibri"/>
                <a:sym typeface="Calibri"/>
              </a:rPr>
              <a:t>BRAZIL</a:t>
            </a:r>
            <a:endParaRPr lang="pt-BR"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advTm="11386">
        <p14:flythrough/>
      </p:transition>
    </mc:Choice>
    <mc:Fallback xmlns="">
      <p:transition spd="slow" advTm="11386">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6" title="NO TITLE.mp4">
            <a:hlinkClick r:id="rId3"/>
          </p:cNvPr>
          <p:cNvPicPr preferRelativeResize="0"/>
          <p:nvPr/>
        </p:nvPicPr>
        <p:blipFill>
          <a:blip r:embed="rId4">
            <a:alphaModFix/>
          </a:blip>
          <a:stretch>
            <a:fillRect/>
          </a:stretch>
        </p:blipFill>
        <p:spPr>
          <a:xfrm>
            <a:off x="857954" y="1535639"/>
            <a:ext cx="7360357" cy="46055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Rectangle 1"/>
          <p:cNvSpPr/>
          <p:nvPr/>
        </p:nvSpPr>
        <p:spPr>
          <a:xfrm>
            <a:off x="2353733" y="327377"/>
            <a:ext cx="4572000" cy="1077218"/>
          </a:xfrm>
          <a:prstGeom prst="rect">
            <a:avLst/>
          </a:prstGeom>
        </p:spPr>
        <p:txBody>
          <a:bodyPr>
            <a:spAutoFit/>
          </a:bodyPr>
          <a:lstStyle/>
          <a:p>
            <a:pPr lvl="0" algn="ctr"/>
            <a:r>
              <a:rPr lang="pt-BR" sz="3200" b="1" dirty="0">
                <a:solidFill>
                  <a:srgbClr val="FF0000"/>
                </a:solidFill>
                <a:latin typeface="Calibri"/>
                <a:ea typeface="Calibri"/>
                <a:cs typeface="Calibri"/>
                <a:sym typeface="Calibri"/>
              </a:rPr>
              <a:t>OCTOBER 20, 2019</a:t>
            </a:r>
            <a:endParaRPr lang="pt-BR" sz="3200" dirty="0"/>
          </a:p>
          <a:p>
            <a:pPr lvl="0" algn="ctr"/>
            <a:r>
              <a:rPr lang="pt-BR" sz="3200" b="1" dirty="0">
                <a:solidFill>
                  <a:srgbClr val="FF0000"/>
                </a:solidFill>
                <a:latin typeface="Calibri"/>
                <a:ea typeface="Calibri"/>
                <a:cs typeface="Calibri"/>
                <a:sym typeface="Calibri"/>
              </a:rPr>
              <a:t>BRAZIL</a:t>
            </a:r>
            <a:endParaRPr lang="pt-BR" sz="3200" dirty="0">
              <a:solidFill>
                <a:srgbClr val="FF0000"/>
              </a:solidFill>
              <a:latin typeface="Calibri"/>
              <a:ea typeface="Calibri"/>
              <a:cs typeface="Calibri"/>
              <a:sym typeface="Calibri"/>
            </a:endParaRPr>
          </a:p>
        </p:txBody>
      </p:sp>
      <p:sp>
        <p:nvSpPr>
          <p:cNvPr id="3" name="AutoShape 2" descr="Resultado de imagem para Memorial Irmã Dul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623">
        <p15:prstTrans prst="drape"/>
      </p:transition>
    </mc:Choice>
    <mc:Fallback xmlns="">
      <p:transition spd="slow" advTm="10623">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may contain: 9 people, including Dilecta Yang, people smiling, people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088" y="1607796"/>
            <a:ext cx="6739466" cy="50546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00577" y="530578"/>
            <a:ext cx="5802489" cy="1077218"/>
          </a:xfrm>
          <a:prstGeom prst="rect">
            <a:avLst/>
          </a:prstGeom>
          <a:noFill/>
        </p:spPr>
        <p:txBody>
          <a:bodyPr wrap="square" rtlCol="0">
            <a:spAutoFit/>
          </a:bodyPr>
          <a:lstStyle/>
          <a:p>
            <a:pPr algn="ctr"/>
            <a:r>
              <a:rPr lang="en-US" sz="3200" b="1" dirty="0">
                <a:solidFill>
                  <a:srgbClr val="FF0000"/>
                </a:solidFill>
              </a:rPr>
              <a:t>BROOKLYN CELEBRATION</a:t>
            </a:r>
          </a:p>
          <a:p>
            <a:pPr algn="ctr"/>
            <a:r>
              <a:rPr lang="en-US" sz="3200" b="1" dirty="0">
                <a:solidFill>
                  <a:srgbClr val="FF0000"/>
                </a:solidFill>
              </a:rPr>
              <a:t>NOVEMBER-2019 </a:t>
            </a:r>
          </a:p>
        </p:txBody>
      </p:sp>
    </p:spTree>
    <p:extLst>
      <p:ext uri="{BB962C8B-B14F-4D97-AF65-F5344CB8AC3E}">
        <p14:creationId xmlns:p14="http://schemas.microsoft.com/office/powerpoint/2010/main" val="3809778174"/>
      </p:ext>
    </p:extLst>
  </p:cSld>
  <p:clrMapOvr>
    <a:masterClrMapping/>
  </p:clrMapOvr>
  <mc:AlternateContent xmlns:mc="http://schemas.openxmlformats.org/markup-compatibility/2006" xmlns:p14="http://schemas.microsoft.com/office/powerpoint/2010/main">
    <mc:Choice Requires="p14">
      <p:transition spd="slow" p14:dur="1500" advTm="12229">
        <p:split orient="vert"/>
      </p:transition>
    </mc:Choice>
    <mc:Fallback xmlns="">
      <p:transition spd="slow" advTm="12229">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may contain: 2 people, including Dilecta Yang, people smiling, people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669" y="1468765"/>
            <a:ext cx="4671686" cy="51916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654190" y="170667"/>
            <a:ext cx="5724644" cy="1569660"/>
          </a:xfrm>
          <a:prstGeom prst="rect">
            <a:avLst/>
          </a:prstGeom>
        </p:spPr>
        <p:txBody>
          <a:bodyPr wrap="none">
            <a:spAutoFit/>
          </a:bodyPr>
          <a:lstStyle/>
          <a:p>
            <a:pPr algn="ctr"/>
            <a:r>
              <a:rPr lang="en-US" sz="3200" b="1" dirty="0">
                <a:solidFill>
                  <a:srgbClr val="FF0000"/>
                </a:solidFill>
              </a:rPr>
              <a:t>BROOKLYN CELEBRATION </a:t>
            </a:r>
          </a:p>
          <a:p>
            <a:pPr algn="ctr"/>
            <a:r>
              <a:rPr lang="en-US" sz="3200" b="1" dirty="0">
                <a:solidFill>
                  <a:srgbClr val="FF0000"/>
                </a:solidFill>
              </a:rPr>
              <a:t>NOVEMBER-2019 </a:t>
            </a:r>
          </a:p>
          <a:p>
            <a:pPr algn="ctr"/>
            <a:endParaRPr lang="en-US" sz="3200" b="1" dirty="0">
              <a:solidFill>
                <a:srgbClr val="FF0000"/>
              </a:solidFill>
            </a:endParaRPr>
          </a:p>
        </p:txBody>
      </p:sp>
    </p:spTree>
    <p:extLst>
      <p:ext uri="{BB962C8B-B14F-4D97-AF65-F5344CB8AC3E}">
        <p14:creationId xmlns:p14="http://schemas.microsoft.com/office/powerpoint/2010/main" val="2722524173"/>
      </p:ext>
    </p:extLst>
  </p:cSld>
  <p:clrMapOvr>
    <a:masterClrMapping/>
  </p:clrMapOvr>
  <mc:AlternateContent xmlns:mc="http://schemas.openxmlformats.org/markup-compatibility/2006" xmlns:p14="http://schemas.microsoft.com/office/powerpoint/2010/main">
    <mc:Choice Requires="p14">
      <p:transition spd="slow" p14:dur="3400" advTm="11477">
        <p14:reveal/>
      </p:transition>
    </mc:Choice>
    <mc:Fallback xmlns="">
      <p:transition spd="slow" advTm="11477">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may contain: 8 people, including Dilecta Yang, people smiling, people standing and indoor"/>
          <p:cNvPicPr>
            <a:picLocks noChangeAspect="1" noChangeArrowheads="1"/>
          </p:cNvPicPr>
          <p:nvPr/>
        </p:nvPicPr>
        <p:blipFill rotWithShape="1">
          <a:blip r:embed="rId2">
            <a:extLst>
              <a:ext uri="{28A0092B-C50C-407E-A947-70E740481C1C}">
                <a14:useLocalDpi xmlns:a14="http://schemas.microsoft.com/office/drawing/2010/main" val="0"/>
              </a:ext>
            </a:extLst>
          </a:blip>
          <a:srcRect t="11322" r="-198"/>
          <a:stretch/>
        </p:blipFill>
        <p:spPr bwMode="auto">
          <a:xfrm>
            <a:off x="1710267" y="1535289"/>
            <a:ext cx="5723466" cy="49998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766585" y="328712"/>
            <a:ext cx="5610830" cy="1569660"/>
          </a:xfrm>
          <a:prstGeom prst="rect">
            <a:avLst/>
          </a:prstGeom>
        </p:spPr>
        <p:txBody>
          <a:bodyPr wrap="none">
            <a:spAutoFit/>
          </a:bodyPr>
          <a:lstStyle/>
          <a:p>
            <a:pPr algn="ctr"/>
            <a:r>
              <a:rPr lang="en-US" sz="3200" b="1" dirty="0">
                <a:solidFill>
                  <a:srgbClr val="FF0000"/>
                </a:solidFill>
              </a:rPr>
              <a:t>BROOKLYN CELEBRATION</a:t>
            </a:r>
          </a:p>
          <a:p>
            <a:pPr algn="ctr"/>
            <a:r>
              <a:rPr lang="en-US" sz="3200" b="1" dirty="0">
                <a:solidFill>
                  <a:srgbClr val="FF0000"/>
                </a:solidFill>
              </a:rPr>
              <a:t>NOVEMBER-2019 </a:t>
            </a:r>
          </a:p>
          <a:p>
            <a:pPr algn="ctr"/>
            <a:endParaRPr lang="en-US" sz="3200" b="1" dirty="0">
              <a:solidFill>
                <a:srgbClr val="FF0000"/>
              </a:solidFill>
            </a:endParaRPr>
          </a:p>
        </p:txBody>
      </p:sp>
    </p:spTree>
    <p:extLst>
      <p:ext uri="{BB962C8B-B14F-4D97-AF65-F5344CB8AC3E}">
        <p14:creationId xmlns:p14="http://schemas.microsoft.com/office/powerpoint/2010/main" val="1891726577"/>
      </p:ext>
    </p:extLst>
  </p:cSld>
  <p:clrMapOvr>
    <a:masterClrMapping/>
  </p:clrMapOvr>
  <mc:AlternateContent xmlns:mc="http://schemas.openxmlformats.org/markup-compatibility/2006" xmlns:p14="http://schemas.microsoft.com/office/powerpoint/2010/main">
    <mc:Choice Requires="p14">
      <p:transition spd="slow" p14:dur="3000" advTm="11961">
        <p14:shred/>
      </p:transition>
    </mc:Choice>
    <mc:Fallback xmlns="">
      <p:transition spd="slow" advTm="11961">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may contain: 4 people, people smiling, people standing and wed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224" y="1233135"/>
            <a:ext cx="6917620" cy="5188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98222" y="474133"/>
            <a:ext cx="6784622" cy="584775"/>
          </a:xfrm>
          <a:prstGeom prst="rect">
            <a:avLst/>
          </a:prstGeom>
          <a:noFill/>
        </p:spPr>
        <p:txBody>
          <a:bodyPr wrap="square" rtlCol="0">
            <a:spAutoFit/>
          </a:bodyPr>
          <a:lstStyle/>
          <a:p>
            <a:pPr algn="ctr"/>
            <a:r>
              <a:rPr lang="en-US" sz="3200" b="1" dirty="0">
                <a:solidFill>
                  <a:srgbClr val="FF0000"/>
                </a:solidFill>
              </a:rPr>
              <a:t>ASIA CELEBRATION- TAIWAN </a:t>
            </a:r>
          </a:p>
        </p:txBody>
      </p:sp>
    </p:spTree>
    <p:extLst>
      <p:ext uri="{BB962C8B-B14F-4D97-AF65-F5344CB8AC3E}">
        <p14:creationId xmlns:p14="http://schemas.microsoft.com/office/powerpoint/2010/main" val="3014975039"/>
      </p:ext>
    </p:extLst>
  </p:cSld>
  <p:clrMapOvr>
    <a:masterClrMapping/>
  </p:clrMapOvr>
  <mc:AlternateContent xmlns:mc="http://schemas.openxmlformats.org/markup-compatibility/2006" xmlns:p14="http://schemas.microsoft.com/office/powerpoint/2010/main">
    <mc:Choice Requires="p14">
      <p:transition spd="slow" p14:dur="1400" advTm="11242">
        <p14:ripple/>
      </p:transition>
    </mc:Choice>
    <mc:Fallback xmlns="">
      <p:transition spd="slow" advTm="11242">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may contain: 6 people, including 戴倩, people smiling, people standing and wed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512" y="1608489"/>
            <a:ext cx="6353174" cy="47648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519731" y="622223"/>
            <a:ext cx="6248827" cy="584775"/>
          </a:xfrm>
          <a:prstGeom prst="rect">
            <a:avLst/>
          </a:prstGeom>
        </p:spPr>
        <p:txBody>
          <a:bodyPr wrap="none">
            <a:spAutoFit/>
          </a:bodyPr>
          <a:lstStyle/>
          <a:p>
            <a:pPr algn="ctr"/>
            <a:r>
              <a:rPr lang="en-US" sz="3200" b="1" dirty="0">
                <a:solidFill>
                  <a:srgbClr val="FF0000"/>
                </a:solidFill>
              </a:rPr>
              <a:t>ASIA CELEBRATION- TAIWAN </a:t>
            </a:r>
          </a:p>
        </p:txBody>
      </p:sp>
    </p:spTree>
    <p:extLst>
      <p:ext uri="{BB962C8B-B14F-4D97-AF65-F5344CB8AC3E}">
        <p14:creationId xmlns:p14="http://schemas.microsoft.com/office/powerpoint/2010/main" val="81808288"/>
      </p:ext>
    </p:extLst>
  </p:cSld>
  <p:clrMapOvr>
    <a:masterClrMapping/>
  </p:clrMapOvr>
  <mc:AlternateContent xmlns:mc="http://schemas.openxmlformats.org/markup-compatibility/2006" xmlns:p14="http://schemas.microsoft.com/office/powerpoint/2010/main">
    <mc:Choice Requires="p14">
      <p:transition spd="slow" p14:dur="1400" advTm="11517">
        <p14:ripple/>
      </p:transition>
    </mc:Choice>
    <mc:Fallback xmlns="">
      <p:transition spd="slow" advTm="11517">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may contain: 15 people, people smiling, people standing and wed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1315949"/>
            <a:ext cx="6683022" cy="50122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650788" y="554490"/>
            <a:ext cx="6248827" cy="584775"/>
          </a:xfrm>
          <a:prstGeom prst="rect">
            <a:avLst/>
          </a:prstGeom>
        </p:spPr>
        <p:txBody>
          <a:bodyPr wrap="none">
            <a:spAutoFit/>
          </a:bodyPr>
          <a:lstStyle/>
          <a:p>
            <a:pPr algn="ctr"/>
            <a:r>
              <a:rPr lang="en-US" sz="3200" b="1" dirty="0">
                <a:solidFill>
                  <a:srgbClr val="FF0000"/>
                </a:solidFill>
              </a:rPr>
              <a:t>ASIA CELEBRATION- TAIWAN </a:t>
            </a:r>
          </a:p>
        </p:txBody>
      </p:sp>
    </p:spTree>
    <p:extLst>
      <p:ext uri="{BB962C8B-B14F-4D97-AF65-F5344CB8AC3E}">
        <p14:creationId xmlns:p14="http://schemas.microsoft.com/office/powerpoint/2010/main" val="1495385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425">
        <p15:prstTrans prst="wind"/>
      </p:transition>
    </mc:Choice>
    <mc:Fallback xmlns="">
      <p:transition spd="slow" advTm="11425">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txBox="1">
            <a:spLocks noGrp="1"/>
          </p:cNvSpPr>
          <p:nvPr>
            <p:ph type="ctrTitle"/>
          </p:nvPr>
        </p:nvSpPr>
        <p:spPr>
          <a:xfrm>
            <a:off x="395536" y="188640"/>
            <a:ext cx="8424936" cy="1152128"/>
          </a:xfrm>
          <a:prstGeom prst="rect">
            <a:avLst/>
          </a:prstGeom>
          <a:solidFill>
            <a:srgbClr val="B7CCE4"/>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alibri"/>
              <a:buNone/>
            </a:pPr>
            <a:r>
              <a:rPr lang="pt-BR" sz="3200" b="1" dirty="0"/>
              <a:t>ENTRANCE INTO THE CONGREGATION </a:t>
            </a:r>
            <a:r>
              <a:rPr lang="pt-BR" sz="3200" dirty="0"/>
              <a:t> </a:t>
            </a:r>
            <a:br>
              <a:rPr lang="pt-BR" sz="3200" dirty="0"/>
            </a:br>
            <a:r>
              <a:rPr lang="pt-BR" sz="3200" i="1" dirty="0"/>
              <a:t>February 8, 1933</a:t>
            </a:r>
            <a:r>
              <a:rPr lang="pt-BR" sz="3200" b="1" i="1" dirty="0"/>
              <a:t> </a:t>
            </a:r>
            <a:endParaRPr sz="4800" dirty="0"/>
          </a:p>
        </p:txBody>
      </p:sp>
      <p:pic>
        <p:nvPicPr>
          <p:cNvPr id="145" name="Google Shape;145;p8"/>
          <p:cNvPicPr preferRelativeResize="0"/>
          <p:nvPr/>
        </p:nvPicPr>
        <p:blipFill rotWithShape="1">
          <a:blip r:embed="rId3">
            <a:alphaModFix/>
          </a:blip>
          <a:srcRect/>
          <a:stretch/>
        </p:blipFill>
        <p:spPr>
          <a:xfrm>
            <a:off x="1369784" y="1444983"/>
            <a:ext cx="6264700" cy="526372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advTm="15703">
        <p14:window dir="vert"/>
      </p:transition>
    </mc:Choice>
    <mc:Fallback xmlns="">
      <p:transition spd="slow" advTm="15703">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may contain: 12 people, people smiling, people standing and wed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557" y="1418433"/>
            <a:ext cx="6626578" cy="49699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402433" y="599645"/>
            <a:ext cx="6248827" cy="584775"/>
          </a:xfrm>
          <a:prstGeom prst="rect">
            <a:avLst/>
          </a:prstGeom>
        </p:spPr>
        <p:txBody>
          <a:bodyPr wrap="none">
            <a:spAutoFit/>
          </a:bodyPr>
          <a:lstStyle/>
          <a:p>
            <a:pPr algn="ctr"/>
            <a:r>
              <a:rPr lang="en-US" sz="3200" b="1" dirty="0">
                <a:solidFill>
                  <a:srgbClr val="FF0000"/>
                </a:solidFill>
              </a:rPr>
              <a:t>ASIA CELEBRATION- TAIWAN </a:t>
            </a:r>
          </a:p>
        </p:txBody>
      </p:sp>
    </p:spTree>
    <p:extLst>
      <p:ext uri="{BB962C8B-B14F-4D97-AF65-F5344CB8AC3E}">
        <p14:creationId xmlns:p14="http://schemas.microsoft.com/office/powerpoint/2010/main" val="2956647548"/>
      </p:ext>
    </p:extLst>
  </p:cSld>
  <p:clrMapOvr>
    <a:masterClrMapping/>
  </p:clrMapOvr>
  <p:transition spd="slow" advTm="11835">
    <p:randomBar dir="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4343" y="238400"/>
            <a:ext cx="6248827" cy="584775"/>
          </a:xfrm>
          <a:prstGeom prst="rect">
            <a:avLst/>
          </a:prstGeom>
        </p:spPr>
        <p:txBody>
          <a:bodyPr wrap="none">
            <a:spAutoFit/>
          </a:bodyPr>
          <a:lstStyle/>
          <a:p>
            <a:pPr algn="ctr"/>
            <a:r>
              <a:rPr lang="en-US" sz="3200" b="1" dirty="0">
                <a:solidFill>
                  <a:srgbClr val="FF0000"/>
                </a:solidFill>
              </a:rPr>
              <a:t>ASIA CELEBRATION- TAIWAN </a:t>
            </a:r>
          </a:p>
        </p:txBody>
      </p:sp>
      <p:pic>
        <p:nvPicPr>
          <p:cNvPr id="17410" name="Picture 2" descr="Image may contain: 11 people, people smiling, people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709" y="1229340"/>
            <a:ext cx="7032980" cy="5274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362274"/>
      </p:ext>
    </p:extLst>
  </p:cSld>
  <p:clrMapOvr>
    <a:masterClrMapping/>
  </p:clrMapOvr>
  <mc:AlternateContent xmlns:mc="http://schemas.openxmlformats.org/markup-compatibility/2006" xmlns:p14="http://schemas.microsoft.com/office/powerpoint/2010/main">
    <mc:Choice Requires="p14">
      <p:transition spd="slow" p14:dur="1250" advTm="11386">
        <p14:switch dir="r"/>
      </p:transition>
    </mc:Choice>
    <mc:Fallback xmlns="">
      <p:transition spd="slow" advTm="11386">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Image may contain: 11 people, people smiling, wedd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208" y="1620749"/>
            <a:ext cx="6966058" cy="46440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452823" y="543200"/>
            <a:ext cx="6248827" cy="584775"/>
          </a:xfrm>
          <a:prstGeom prst="rect">
            <a:avLst/>
          </a:prstGeom>
        </p:spPr>
        <p:txBody>
          <a:bodyPr wrap="none">
            <a:spAutoFit/>
          </a:bodyPr>
          <a:lstStyle/>
          <a:p>
            <a:pPr algn="ctr"/>
            <a:r>
              <a:rPr lang="en-US" sz="3200" b="1" dirty="0">
                <a:solidFill>
                  <a:srgbClr val="FF0000"/>
                </a:solidFill>
              </a:rPr>
              <a:t>ASIA CELEBRATION- TAIWAN </a:t>
            </a:r>
          </a:p>
        </p:txBody>
      </p:sp>
    </p:spTree>
    <p:extLst>
      <p:ext uri="{BB962C8B-B14F-4D97-AF65-F5344CB8AC3E}">
        <p14:creationId xmlns:p14="http://schemas.microsoft.com/office/powerpoint/2010/main" val="2342573284"/>
      </p:ext>
    </p:extLst>
  </p:cSld>
  <p:clrMapOvr>
    <a:masterClrMapping/>
  </p:clrMapOvr>
  <mc:AlternateContent xmlns:mc="http://schemas.openxmlformats.org/markup-compatibility/2006" xmlns:p14="http://schemas.microsoft.com/office/powerpoint/2010/main">
    <mc:Choice Requires="p14">
      <p:transition spd="slow" p14:dur="1250" advTm="11933">
        <p14:flip dir="r"/>
      </p:transition>
    </mc:Choice>
    <mc:Fallback xmlns="">
      <p:transition spd="slow" advTm="11933">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857" y="622223"/>
            <a:ext cx="6248827" cy="584775"/>
          </a:xfrm>
          <a:prstGeom prst="rect">
            <a:avLst/>
          </a:prstGeom>
        </p:spPr>
        <p:txBody>
          <a:bodyPr wrap="none">
            <a:spAutoFit/>
          </a:bodyPr>
          <a:lstStyle/>
          <a:p>
            <a:pPr algn="ctr"/>
            <a:r>
              <a:rPr lang="en-US" sz="3200" b="1" dirty="0">
                <a:solidFill>
                  <a:srgbClr val="FF0000"/>
                </a:solidFill>
              </a:rPr>
              <a:t>ASIA CELEBRATION- TAIWAN </a:t>
            </a:r>
          </a:p>
        </p:txBody>
      </p:sp>
      <p:pic>
        <p:nvPicPr>
          <p:cNvPr id="19458" name="Picture 2" descr="Image may contain: 7 people, people smiling, people standing and wed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252" y="1603021"/>
            <a:ext cx="6842037" cy="46787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863539"/>
      </p:ext>
    </p:extLst>
  </p:cSld>
  <p:clrMapOvr>
    <a:masterClrMapping/>
  </p:clrMapOvr>
  <mc:AlternateContent xmlns:mc="http://schemas.openxmlformats.org/markup-compatibility/2006" xmlns:p14="http://schemas.microsoft.com/office/powerpoint/2010/main">
    <mc:Choice Requires="p14">
      <p:transition spd="slow" p14:dur="1600" advTm="11717">
        <p14:prism isContent="1" isInverted="1"/>
      </p:transition>
    </mc:Choice>
    <mc:Fallback xmlns="">
      <p:transition spd="slow" advTm="11717">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8521" y="340001"/>
            <a:ext cx="6248827" cy="584775"/>
          </a:xfrm>
          <a:prstGeom prst="rect">
            <a:avLst/>
          </a:prstGeom>
        </p:spPr>
        <p:txBody>
          <a:bodyPr wrap="none">
            <a:spAutoFit/>
          </a:bodyPr>
          <a:lstStyle/>
          <a:p>
            <a:pPr algn="ctr"/>
            <a:r>
              <a:rPr lang="en-US" sz="3200" b="1" dirty="0">
                <a:solidFill>
                  <a:srgbClr val="FF0000"/>
                </a:solidFill>
              </a:rPr>
              <a:t>ASIA CELEBRATION- TAIWAN </a:t>
            </a:r>
          </a:p>
        </p:txBody>
      </p:sp>
      <p:pic>
        <p:nvPicPr>
          <p:cNvPr id="20482" name="Picture 2" descr="Image may contain: 11 people, people smiling,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1189813" y="1230313"/>
            <a:ext cx="6818723" cy="51140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142687"/>
      </p:ext>
    </p:extLst>
  </p:cSld>
  <p:clrMapOvr>
    <a:masterClrMapping/>
  </p:clrMapOvr>
  <p:transition spd="slow" advTm="10859">
    <p:cove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may contain: 1 person, sitting, table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621" y="1331914"/>
            <a:ext cx="6626578" cy="49699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221812" y="531912"/>
            <a:ext cx="6248827" cy="584775"/>
          </a:xfrm>
          <a:prstGeom prst="rect">
            <a:avLst/>
          </a:prstGeom>
        </p:spPr>
        <p:txBody>
          <a:bodyPr wrap="none">
            <a:spAutoFit/>
          </a:bodyPr>
          <a:lstStyle/>
          <a:p>
            <a:pPr algn="ctr"/>
            <a:r>
              <a:rPr lang="en-US" sz="3200" b="1" dirty="0">
                <a:solidFill>
                  <a:srgbClr val="FF0000"/>
                </a:solidFill>
              </a:rPr>
              <a:t>ASIA CELEBRATION-TAIWAN </a:t>
            </a:r>
          </a:p>
        </p:txBody>
      </p:sp>
    </p:spTree>
    <p:extLst>
      <p:ext uri="{BB962C8B-B14F-4D97-AF65-F5344CB8AC3E}">
        <p14:creationId xmlns:p14="http://schemas.microsoft.com/office/powerpoint/2010/main" val="2359654976"/>
      </p:ext>
    </p:extLst>
  </p:cSld>
  <p:clrMapOvr>
    <a:masterClrMapping/>
  </p:clrMapOvr>
  <mc:AlternateContent xmlns:mc="http://schemas.openxmlformats.org/markup-compatibility/2006" xmlns:p14="http://schemas.microsoft.com/office/powerpoint/2010/main">
    <mc:Choice Requires="p14">
      <p:transition spd="slow" p14:dur="2000" advTm="11171"/>
    </mc:Choice>
    <mc:Fallback xmlns="">
      <p:transition spd="slow" advTm="11171"/>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may contain: 7 people, people smiling, people sta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756" y="1900216"/>
            <a:ext cx="6920090" cy="38925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245195" y="644800"/>
            <a:ext cx="7048724" cy="584775"/>
          </a:xfrm>
          <a:prstGeom prst="rect">
            <a:avLst/>
          </a:prstGeom>
        </p:spPr>
        <p:txBody>
          <a:bodyPr wrap="none">
            <a:spAutoFit/>
          </a:bodyPr>
          <a:lstStyle/>
          <a:p>
            <a:pPr algn="ctr"/>
            <a:r>
              <a:rPr lang="en-US" sz="3200" b="1" dirty="0">
                <a:solidFill>
                  <a:srgbClr val="FF0000"/>
                </a:solidFill>
              </a:rPr>
              <a:t>ASIA CELEBRATION-PHILIPPINES </a:t>
            </a:r>
          </a:p>
        </p:txBody>
      </p:sp>
    </p:spTree>
    <p:extLst>
      <p:ext uri="{BB962C8B-B14F-4D97-AF65-F5344CB8AC3E}">
        <p14:creationId xmlns:p14="http://schemas.microsoft.com/office/powerpoint/2010/main" val="1872025126"/>
      </p:ext>
    </p:extLst>
  </p:cSld>
  <p:clrMapOvr>
    <a:masterClrMapping/>
  </p:clrMapOvr>
  <mc:AlternateContent xmlns:mc="http://schemas.openxmlformats.org/markup-compatibility/2006" xmlns:p14="http://schemas.microsoft.com/office/powerpoint/2010/main">
    <mc:Choice Requires="p14">
      <p:transition spd="slow" p14:dur="2000" advTm="11619">
        <p14:prism isContent="1"/>
      </p:transition>
    </mc:Choice>
    <mc:Fallback xmlns="">
      <p:transition spd="slow" advTm="11619">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7639" y="610935"/>
            <a:ext cx="7048724" cy="584775"/>
          </a:xfrm>
          <a:prstGeom prst="rect">
            <a:avLst/>
          </a:prstGeom>
        </p:spPr>
        <p:txBody>
          <a:bodyPr wrap="none">
            <a:spAutoFit/>
          </a:bodyPr>
          <a:lstStyle/>
          <a:p>
            <a:pPr algn="ctr"/>
            <a:r>
              <a:rPr lang="en-US" sz="3200" b="1" dirty="0">
                <a:solidFill>
                  <a:srgbClr val="FF0000"/>
                </a:solidFill>
              </a:rPr>
              <a:t>ASIA CELEBRATION-PHILIPPINES </a:t>
            </a:r>
          </a:p>
        </p:txBody>
      </p:sp>
      <p:pic>
        <p:nvPicPr>
          <p:cNvPr id="23554" name="Picture 2" descr="Image may contain: 8 people, people smiling, wedd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669" y="1753246"/>
            <a:ext cx="6547995" cy="43653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28422"/>
      </p:ext>
    </p:extLst>
  </p:cSld>
  <p:clrMapOvr>
    <a:masterClrMapping/>
  </p:clrMapOvr>
  <mc:AlternateContent xmlns:mc="http://schemas.openxmlformats.org/markup-compatibility/2006" xmlns:p14="http://schemas.microsoft.com/office/powerpoint/2010/main">
    <mc:Choice Requires="p14">
      <p:transition spd="slow" p14:dur="1500" advTm="11305">
        <p14:window dir="vert"/>
      </p:transition>
    </mc:Choice>
    <mc:Fallback xmlns="">
      <p:transition spd="slow" advTm="11305">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2165" y="712535"/>
            <a:ext cx="7048724" cy="584775"/>
          </a:xfrm>
          <a:prstGeom prst="rect">
            <a:avLst/>
          </a:prstGeom>
        </p:spPr>
        <p:txBody>
          <a:bodyPr wrap="none">
            <a:spAutoFit/>
          </a:bodyPr>
          <a:lstStyle/>
          <a:p>
            <a:pPr algn="ctr"/>
            <a:r>
              <a:rPr lang="en-US" sz="3200" b="1" dirty="0">
                <a:solidFill>
                  <a:srgbClr val="FF0000"/>
                </a:solidFill>
              </a:rPr>
              <a:t>ASIA CELEBRATION-PHILIPPINES </a:t>
            </a:r>
          </a:p>
        </p:txBody>
      </p:sp>
      <p:pic>
        <p:nvPicPr>
          <p:cNvPr id="24578" name="Picture 2" descr="Image may contain: 6 people, people smiling, tree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725" y="1519941"/>
            <a:ext cx="7009164" cy="46727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48508"/>
      </p:ext>
    </p:extLst>
  </p:cSld>
  <p:clrMapOvr>
    <a:masterClrMapping/>
  </p:clrMapOvr>
  <mc:AlternateContent xmlns:mc="http://schemas.openxmlformats.org/markup-compatibility/2006" xmlns:p14="http://schemas.microsoft.com/office/powerpoint/2010/main">
    <mc:Choice Requires="p14">
      <p:transition spd="slow" p14:dur="1500" advTm="11735">
        <p:split orient="vert"/>
      </p:transition>
    </mc:Choice>
    <mc:Fallback xmlns="">
      <p:transition spd="slow" advTm="11735">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may contain: 12 people, including Anita Hu Smic, people smiling, people standing and in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83" y="1580150"/>
            <a:ext cx="6739905" cy="44932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205684" y="656089"/>
            <a:ext cx="7048724" cy="584775"/>
          </a:xfrm>
          <a:prstGeom prst="rect">
            <a:avLst/>
          </a:prstGeom>
        </p:spPr>
        <p:txBody>
          <a:bodyPr wrap="none">
            <a:spAutoFit/>
          </a:bodyPr>
          <a:lstStyle/>
          <a:p>
            <a:pPr algn="ctr"/>
            <a:r>
              <a:rPr lang="en-US" sz="3200" b="1" dirty="0">
                <a:solidFill>
                  <a:srgbClr val="FF0000"/>
                </a:solidFill>
              </a:rPr>
              <a:t>ASIA CELEBRATION-PHILIPPINES </a:t>
            </a:r>
          </a:p>
        </p:txBody>
      </p:sp>
    </p:spTree>
    <p:extLst>
      <p:ext uri="{BB962C8B-B14F-4D97-AF65-F5344CB8AC3E}">
        <p14:creationId xmlns:p14="http://schemas.microsoft.com/office/powerpoint/2010/main" val="3789328060"/>
      </p:ext>
    </p:extLst>
  </p:cSld>
  <p:clrMapOvr>
    <a:masterClrMapping/>
  </p:clrMapOvr>
  <p:transition spd="slow" advTm="10859">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9" descr="http://www.missionarysistersofic.org/images/templogo.jpg"/>
          <p:cNvPicPr preferRelativeResize="0"/>
          <p:nvPr/>
        </p:nvPicPr>
        <p:blipFill rotWithShape="1">
          <a:blip r:embed="rId3">
            <a:alphaModFix/>
          </a:blip>
          <a:srcRect l="1125" t="3954" r="71890" b="1160"/>
          <a:stretch/>
        </p:blipFill>
        <p:spPr>
          <a:xfrm>
            <a:off x="3200400" y="2209800"/>
            <a:ext cx="3544887" cy="3544888"/>
          </a:xfrm>
          <a:prstGeom prst="rect">
            <a:avLst/>
          </a:prstGeom>
          <a:noFill/>
          <a:ln>
            <a:noFill/>
          </a:ln>
        </p:spPr>
      </p:pic>
      <p:pic>
        <p:nvPicPr>
          <p:cNvPr id="151" name="Google Shape;151;p9" descr="http://www.missionarysistersofic.org/images/templogo.jpg"/>
          <p:cNvPicPr preferRelativeResize="0"/>
          <p:nvPr/>
        </p:nvPicPr>
        <p:blipFill rotWithShape="1">
          <a:blip r:embed="rId3">
            <a:alphaModFix/>
          </a:blip>
          <a:srcRect l="26986" t="-3954" r="1124" b="13021"/>
          <a:stretch/>
        </p:blipFill>
        <p:spPr>
          <a:xfrm>
            <a:off x="1981200" y="381000"/>
            <a:ext cx="6016625" cy="1520825"/>
          </a:xfrm>
          <a:prstGeom prst="rect">
            <a:avLst/>
          </a:prstGeom>
          <a:noFill/>
          <a:ln>
            <a:noFill/>
          </a:ln>
        </p:spPr>
      </p:pic>
      <p:sp>
        <p:nvSpPr>
          <p:cNvPr id="152" name="Google Shape;152;p9"/>
          <p:cNvSpPr txBox="1"/>
          <p:nvPr/>
        </p:nvSpPr>
        <p:spPr>
          <a:xfrm>
            <a:off x="1066800" y="6061075"/>
            <a:ext cx="76962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1600" b="1">
                <a:solidFill>
                  <a:srgbClr val="FF0000"/>
                </a:solidFill>
                <a:latin typeface="Arial"/>
                <a:ea typeface="Arial"/>
                <a:cs typeface="Arial"/>
                <a:sym typeface="Arial"/>
              </a:rPr>
              <a:t>CONTEMPLATIVE, COMPASSIONATE PRESENCE TO ALL… ESPECIALLY TO THOSE MOST IN NEED. </a:t>
            </a:r>
            <a:endParaRPr dirty="0"/>
          </a:p>
        </p:txBody>
      </p:sp>
    </p:spTree>
  </p:cSld>
  <p:clrMapOvr>
    <a:masterClrMapping/>
  </p:clrMapOvr>
  <mc:AlternateContent xmlns:mc="http://schemas.openxmlformats.org/markup-compatibility/2006" xmlns:p14="http://schemas.microsoft.com/office/powerpoint/2010/main">
    <mc:Choice Requires="p14">
      <p:transition spd="slow" p14:dur="1250" advTm="16090">
        <p14:switch dir="r"/>
      </p:transition>
    </mc:Choice>
    <mc:Fallback xmlns="">
      <p:transition spd="slow" advTm="1609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may contain: 3 people, including Anita Hu Smic, people smiling, people standing and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675" y="1199268"/>
            <a:ext cx="7145866" cy="53594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171817" y="385157"/>
            <a:ext cx="7048724" cy="584775"/>
          </a:xfrm>
          <a:prstGeom prst="rect">
            <a:avLst/>
          </a:prstGeom>
        </p:spPr>
        <p:txBody>
          <a:bodyPr wrap="none">
            <a:spAutoFit/>
          </a:bodyPr>
          <a:lstStyle/>
          <a:p>
            <a:pPr algn="ctr"/>
            <a:r>
              <a:rPr lang="en-US" sz="3200" b="1" dirty="0">
                <a:solidFill>
                  <a:srgbClr val="FF0000"/>
                </a:solidFill>
              </a:rPr>
              <a:t>ASIA CELEBRATION-PHILIPPINES </a:t>
            </a:r>
          </a:p>
        </p:txBody>
      </p:sp>
    </p:spTree>
    <p:extLst>
      <p:ext uri="{BB962C8B-B14F-4D97-AF65-F5344CB8AC3E}">
        <p14:creationId xmlns:p14="http://schemas.microsoft.com/office/powerpoint/2010/main" val="806765195"/>
      </p:ext>
    </p:extLst>
  </p:cSld>
  <p:clrMapOvr>
    <a:masterClrMapping/>
  </p:clrMapOvr>
  <mc:AlternateContent xmlns:mc="http://schemas.openxmlformats.org/markup-compatibility/2006" xmlns:p14="http://schemas.microsoft.com/office/powerpoint/2010/main">
    <mc:Choice Requires="p14">
      <p:transition spd="slow" p14:dur="1600" advTm="11662">
        <p14:prism isContent="1" isInverted="1"/>
      </p:transition>
    </mc:Choice>
    <mc:Fallback xmlns="">
      <p:transition spd="slow" advTm="11662">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Ficheiro:Memorial de Irmã Dulce, fach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981" y="745069"/>
            <a:ext cx="7806551" cy="5181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90558"/>
      </p:ext>
    </p:extLst>
  </p:cSld>
  <p:clrMapOvr>
    <a:masterClrMapping/>
  </p:clrMapOvr>
  <mc:AlternateContent xmlns:mc="http://schemas.openxmlformats.org/markup-compatibility/2006" xmlns:p14="http://schemas.microsoft.com/office/powerpoint/2010/main">
    <mc:Choice Requires="p14">
      <p:transition spd="slow" p14:dur="1600" advTm="12568">
        <p14:prism isInverted="1"/>
      </p:transition>
    </mc:Choice>
    <mc:Fallback xmlns="">
      <p:transition spd="slow" advTm="12568">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3318"/>
          </a:xfrm>
        </p:spPr>
        <p:txBody>
          <a:bodyPr>
            <a:noAutofit/>
          </a:bodyPr>
          <a:lstStyle/>
          <a:p>
            <a:r>
              <a:rPr lang="en-US" sz="3200" b="1" dirty="0">
                <a:solidFill>
                  <a:srgbClr val="FF0000"/>
                </a:solidFill>
              </a:rPr>
              <a:t>SR. DULCE MEMORIAL</a:t>
            </a:r>
          </a:p>
        </p:txBody>
      </p:sp>
      <p:sp>
        <p:nvSpPr>
          <p:cNvPr id="5" name="AutoShape 4" descr="Resultado de imagem para Memorial Irmã Dulce"/>
          <p:cNvSpPr>
            <a:spLocks noGrp="1" noChangeAspect="1" noChangeArrowheads="1"/>
          </p:cNvSpPr>
          <p:nvPr>
            <p:ph type="body" idx="1"/>
          </p:nvPr>
        </p:nvSpPr>
        <p:spPr bwMode="auto">
          <a:xfrm>
            <a:off x="1100666" y="5619044"/>
            <a:ext cx="8229600" cy="45259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endParaRPr lang="en-US" sz="1200" dirty="0"/>
          </a:p>
        </p:txBody>
      </p:sp>
      <p:pic>
        <p:nvPicPr>
          <p:cNvPr id="12294" name="Picture 6" descr="Ficheiro:Memorial Irmã Dulce, objetos pessoa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311" y="1259594"/>
            <a:ext cx="7277378" cy="48364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65345"/>
      </p:ext>
    </p:extLst>
  </p:cSld>
  <p:clrMapOvr>
    <a:masterClrMapping/>
  </p:clrMapOvr>
  <mc:AlternateContent xmlns:mc="http://schemas.openxmlformats.org/markup-compatibility/2006" xmlns:p14="http://schemas.microsoft.com/office/powerpoint/2010/main">
    <mc:Choice Requires="p14">
      <p:transition spd="slow" p14:dur="900" advTm="11886">
        <p14:warp dir="in"/>
      </p:transition>
    </mc:Choice>
    <mc:Fallback xmlns="">
      <p:transition spd="slow" advTm="11886">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10104"/>
            <a:ext cx="8229600" cy="1143000"/>
          </a:xfrm>
        </p:spPr>
        <p:txBody>
          <a:bodyPr>
            <a:normAutofit/>
          </a:bodyPr>
          <a:lstStyle/>
          <a:p>
            <a:r>
              <a:rPr lang="en-US" sz="3200" b="1" dirty="0">
                <a:solidFill>
                  <a:srgbClr val="FF0000"/>
                </a:solidFill>
              </a:rPr>
              <a:t>SR. DULCE MEMORIAL </a:t>
            </a:r>
          </a:p>
        </p:txBody>
      </p:sp>
      <p:pic>
        <p:nvPicPr>
          <p:cNvPr id="13314" name="Picture 2" descr="Resultado de imagem para Memorial Irmã Dul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126" y="1727198"/>
            <a:ext cx="7317745" cy="43688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022207"/>
      </p:ext>
    </p:extLst>
  </p:cSld>
  <p:clrMapOvr>
    <a:masterClrMapping/>
  </p:clrMapOvr>
  <p:transition spd="slow" advTm="11268">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63940"/>
          </a:xfrm>
        </p:spPr>
        <p:txBody>
          <a:bodyPr>
            <a:noAutofit/>
          </a:bodyPr>
          <a:lstStyle/>
          <a:p>
            <a:r>
              <a:rPr lang="en-US" sz="3200" b="1" dirty="0">
                <a:solidFill>
                  <a:srgbClr val="FF0000"/>
                </a:solidFill>
              </a:rPr>
              <a:t>SR. DULCE MEMORIAL </a:t>
            </a:r>
          </a:p>
        </p:txBody>
      </p:sp>
      <p:pic>
        <p:nvPicPr>
          <p:cNvPr id="14338" name="Picture 2" descr="Resultado de imagem para Memorial Irmã Dul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103" y="1219199"/>
            <a:ext cx="7411793" cy="50687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911732"/>
      </p:ext>
    </p:extLst>
  </p:cSld>
  <p:clrMapOvr>
    <a:masterClrMapping/>
  </p:clrMapOvr>
  <p:transition spd="slow" advTm="14511">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820" y="274637"/>
            <a:ext cx="7980980" cy="1012295"/>
          </a:xfrm>
        </p:spPr>
        <p:txBody>
          <a:bodyPr>
            <a:noAutofit/>
          </a:bodyPr>
          <a:lstStyle/>
          <a:p>
            <a:r>
              <a:rPr lang="en-US" sz="3200" b="1" dirty="0">
                <a:solidFill>
                  <a:srgbClr val="FF0000"/>
                </a:solidFill>
              </a:rPr>
              <a:t>SR. DULCE MEMORIAL</a:t>
            </a:r>
          </a:p>
        </p:txBody>
      </p:sp>
      <p:pic>
        <p:nvPicPr>
          <p:cNvPr id="15366" name="Picture 6" descr="Resultado de imagem para Memorial Irmã Dul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88" y="1397882"/>
            <a:ext cx="7487444" cy="49916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41916"/>
      </p:ext>
    </p:extLst>
  </p:cSld>
  <p:clrMapOvr>
    <a:masterClrMapping/>
  </p:clrMapOvr>
  <p:transition spd="slow" advTm="10399">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SR. DULCE MEMORIAL</a:t>
            </a:r>
          </a:p>
        </p:txBody>
      </p:sp>
      <p:pic>
        <p:nvPicPr>
          <p:cNvPr id="19458" name="Picture 2" descr="Resultado de imagem para Memorial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67" y="1417638"/>
            <a:ext cx="7166328" cy="476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79151"/>
      </p:ext>
    </p:extLst>
  </p:cSld>
  <p:clrMapOvr>
    <a:masterClrMapping/>
  </p:clrMapOvr>
  <p:transition spd="slow" advTm="11434">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SR. DULCE MEMORIAL</a:t>
            </a:r>
          </a:p>
        </p:txBody>
      </p:sp>
      <p:pic>
        <p:nvPicPr>
          <p:cNvPr id="21506" name="Picture 2" descr="Resultado de imagem para Memorial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695" y="1541815"/>
            <a:ext cx="7049409" cy="46910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383652"/>
      </p:ext>
    </p:extLst>
  </p:cSld>
  <p:clrMapOvr>
    <a:masterClrMapping/>
  </p:clrMapOvr>
  <mc:AlternateContent xmlns:mc="http://schemas.openxmlformats.org/markup-compatibility/2006" xmlns:p14="http://schemas.microsoft.com/office/powerpoint/2010/main">
    <mc:Choice Requires="p14">
      <p:transition spd="slow" p14:dur="1500" advTm="11053">
        <p:split orient="vert"/>
      </p:transition>
    </mc:Choice>
    <mc:Fallback xmlns="">
      <p:transition spd="slow" advTm="11053">
        <p:split orient="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SR. DULCE MEMORIAL</a:t>
            </a:r>
          </a:p>
        </p:txBody>
      </p:sp>
      <p:pic>
        <p:nvPicPr>
          <p:cNvPr id="16386" name="Picture 2" descr="Resultado de imagem para Memorial Irmã Dul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097" y="1417638"/>
            <a:ext cx="7497805" cy="50009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418033"/>
      </p:ext>
    </p:extLst>
  </p:cSld>
  <p:clrMapOvr>
    <a:masterClrMapping/>
  </p:clrMapOvr>
  <p:transition spd="slow" advTm="10503">
    <p:wheel spokes="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SR. DULCE MEMORIAL</a:t>
            </a:r>
          </a:p>
        </p:txBody>
      </p:sp>
      <p:pic>
        <p:nvPicPr>
          <p:cNvPr id="17410" name="Picture 2" descr="Resultado de imagem para Memorial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290" y="1541816"/>
            <a:ext cx="6929263" cy="46111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832369"/>
      </p:ext>
    </p:extLst>
  </p:cSld>
  <p:clrMapOvr>
    <a:masterClrMapping/>
  </p:clrMapOvr>
  <mc:AlternateContent xmlns:mc="http://schemas.openxmlformats.org/markup-compatibility/2006" xmlns:p14="http://schemas.microsoft.com/office/powerpoint/2010/main">
    <mc:Choice Requires="p14">
      <p:transition spd="slow" p14:dur="800" advTm="11719">
        <p:circle/>
      </p:transition>
    </mc:Choice>
    <mc:Fallback xmlns="">
      <p:transition spd="slow" advTm="11719">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0"/>
          <p:cNvSpPr txBox="1">
            <a:spLocks noGrp="1"/>
          </p:cNvSpPr>
          <p:nvPr>
            <p:ph type="ctrTitle"/>
          </p:nvPr>
        </p:nvSpPr>
        <p:spPr>
          <a:xfrm>
            <a:off x="395536" y="188640"/>
            <a:ext cx="8496944" cy="576064"/>
          </a:xfrm>
          <a:prstGeom prst="rect">
            <a:avLst/>
          </a:prstGeom>
          <a:solidFill>
            <a:srgbClr val="B7CCE4"/>
          </a:solid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959"/>
              <a:buFont typeface="Calibri"/>
              <a:buNone/>
            </a:pPr>
            <a:r>
              <a:rPr lang="pt-BR" sz="3959" b="1" dirty="0"/>
              <a:t>RELIGIOUS PROFESSION </a:t>
            </a:r>
            <a:endParaRPr lang="pt-BR" dirty="0"/>
          </a:p>
        </p:txBody>
      </p:sp>
      <p:sp>
        <p:nvSpPr>
          <p:cNvPr id="158" name="Google Shape;158;p10"/>
          <p:cNvSpPr txBox="1">
            <a:spLocks noGrp="1"/>
          </p:cNvSpPr>
          <p:nvPr>
            <p:ph type="subTitle" idx="1"/>
          </p:nvPr>
        </p:nvSpPr>
        <p:spPr>
          <a:xfrm>
            <a:off x="6022975" y="1466812"/>
            <a:ext cx="2869500" cy="4470926"/>
          </a:xfrm>
          <a:prstGeom prst="rect">
            <a:avLst/>
          </a:prstGeom>
          <a:solidFill>
            <a:srgbClr val="DAEEF3"/>
          </a:solid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pt-BR" sz="3400" dirty="0">
                <a:solidFill>
                  <a:schemeClr val="dk1"/>
                </a:solidFill>
              </a:rPr>
              <a:t>On August  13, 1933- At age 19, she received the habit and the name of </a:t>
            </a:r>
            <a:r>
              <a:rPr lang="pt-BR" sz="3400" b="1" dirty="0">
                <a:solidFill>
                  <a:schemeClr val="dk1"/>
                </a:solidFill>
              </a:rPr>
              <a:t>Sister Dulce</a:t>
            </a:r>
            <a:r>
              <a:rPr lang="pt-BR" sz="3400" dirty="0">
                <a:solidFill>
                  <a:schemeClr val="dk1"/>
                </a:solidFill>
              </a:rPr>
              <a:t>, in remembrance of her mother.</a:t>
            </a:r>
            <a:endParaRPr sz="3400" dirty="0"/>
          </a:p>
        </p:txBody>
      </p:sp>
      <p:pic>
        <p:nvPicPr>
          <p:cNvPr id="159" name="Google Shape;159;p10"/>
          <p:cNvPicPr preferRelativeResize="0"/>
          <p:nvPr/>
        </p:nvPicPr>
        <p:blipFill rotWithShape="1">
          <a:blip r:embed="rId3">
            <a:alphaModFix/>
          </a:blip>
          <a:srcRect/>
          <a:stretch/>
        </p:blipFill>
        <p:spPr>
          <a:xfrm>
            <a:off x="282635" y="1466812"/>
            <a:ext cx="5438650" cy="4470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800" advTm="21192">
        <p:circle/>
      </p:transition>
    </mc:Choice>
    <mc:Fallback xmlns="">
      <p:transition spd="slow" advTm="21192">
        <p:circl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SR. DULCE MEMORIAL</a:t>
            </a:r>
          </a:p>
        </p:txBody>
      </p:sp>
      <p:pic>
        <p:nvPicPr>
          <p:cNvPr id="18434" name="Picture 2" descr="Resultado de imagem para Memorial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606" y="1417638"/>
            <a:ext cx="7236781" cy="48476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01943"/>
      </p:ext>
    </p:extLst>
  </p:cSld>
  <p:clrMapOvr>
    <a:masterClrMapping/>
  </p:clrMapOvr>
  <mc:AlternateContent xmlns:mc="http://schemas.openxmlformats.org/markup-compatibility/2006" xmlns:p14="http://schemas.microsoft.com/office/powerpoint/2010/main">
    <mc:Choice Requires="p14">
      <p:transition spd="slow" p14:dur="1400" advTm="10833">
        <p14:ripple/>
      </p:transition>
    </mc:Choice>
    <mc:Fallback xmlns="">
      <p:transition spd="slow" advTm="10833">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SR. DULCE MEMORIAL</a:t>
            </a:r>
          </a:p>
        </p:txBody>
      </p:sp>
      <p:pic>
        <p:nvPicPr>
          <p:cNvPr id="22530" name="Picture 2" descr="Resultado de imagem para Memorial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379" y="1417638"/>
            <a:ext cx="7339286" cy="48662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412406"/>
      </p:ext>
    </p:extLst>
  </p:cSld>
  <p:clrMapOvr>
    <a:masterClrMapping/>
  </p:clrMapOvr>
  <p:transition spd="med" advTm="11523">
    <p:pull/>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FF0000"/>
                </a:solidFill>
              </a:rPr>
              <a:t>SR. DULCE MEMORIAL </a:t>
            </a:r>
          </a:p>
        </p:txBody>
      </p:sp>
      <p:pic>
        <p:nvPicPr>
          <p:cNvPr id="24578" name="Picture 2" descr="Resultado de imagem para Memorial Irmã Dul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193" y="1417638"/>
            <a:ext cx="5807838" cy="51993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77738"/>
      </p:ext>
    </p:extLst>
  </p:cSld>
  <p:clrMapOvr>
    <a:masterClrMapping/>
  </p:clrMapOvr>
  <p:transition spd="slow" advTm="11076">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67" y="432682"/>
            <a:ext cx="8229600" cy="1143000"/>
          </a:xfrm>
        </p:spPr>
        <p:txBody>
          <a:bodyPr>
            <a:noAutofit/>
          </a:bodyPr>
          <a:lstStyle/>
          <a:p>
            <a:r>
              <a:rPr lang="en-US" sz="3200" b="1" dirty="0" smtClean="0">
                <a:solidFill>
                  <a:srgbClr val="FF0000"/>
                </a:solidFill>
              </a:rPr>
              <a:t>FRATERNITY CAMPAIGN 2020 </a:t>
            </a:r>
            <a:br>
              <a:rPr lang="en-US" sz="3200" b="1" dirty="0" smtClean="0">
                <a:solidFill>
                  <a:srgbClr val="FF0000"/>
                </a:solidFill>
              </a:rPr>
            </a:br>
            <a:r>
              <a:rPr lang="en-US" sz="3200" b="1" dirty="0" smtClean="0">
                <a:solidFill>
                  <a:srgbClr val="FF0000"/>
                </a:solidFill>
              </a:rPr>
              <a:t>BRAZIL</a:t>
            </a:r>
            <a:endParaRPr lang="en-US" sz="3200" b="1" dirty="0">
              <a:solidFill>
                <a:srgbClr val="FF0000"/>
              </a:solidFill>
            </a:endParaRPr>
          </a:p>
        </p:txBody>
      </p:sp>
      <p:pic>
        <p:nvPicPr>
          <p:cNvPr id="4100" name="Picture 4" descr="Resultado de imagem para vida de oraçao da santa dulc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676" y="1874309"/>
            <a:ext cx="6682381" cy="3962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9283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7"/>
          <p:cNvPicPr preferRelativeResize="0"/>
          <p:nvPr/>
        </p:nvPicPr>
        <p:blipFill rotWithShape="1">
          <a:blip r:embed="rId3">
            <a:alphaModFix/>
          </a:blip>
          <a:srcRect/>
          <a:stretch/>
        </p:blipFill>
        <p:spPr>
          <a:xfrm>
            <a:off x="1501422" y="1167160"/>
            <a:ext cx="6082278" cy="4183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advTm="22085">
    <p:wheel spokes="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m para bor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70160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1689" y="0"/>
            <a:ext cx="4572000" cy="5724644"/>
          </a:xfrm>
          <a:prstGeom prst="rect">
            <a:avLst/>
          </a:prstGeom>
        </p:spPr>
        <p:txBody>
          <a:bodyPr>
            <a:spAutoFit/>
          </a:bodyPr>
          <a:lstStyle/>
          <a:p>
            <a:pPr lvl="0">
              <a:lnSpc>
                <a:spcPct val="150000"/>
              </a:lnSpc>
            </a:pPr>
            <a:r>
              <a:rPr lang="pt-BR" sz="3200" b="1" dirty="0">
                <a:solidFill>
                  <a:srgbClr val="FF0066"/>
                </a:solidFill>
                <a:latin typeface="Calibri"/>
                <a:cs typeface="Calibri"/>
                <a:sym typeface="Calibri"/>
              </a:rPr>
              <a:t>Thank you!</a:t>
            </a:r>
          </a:p>
          <a:p>
            <a:pPr lvl="0" algn="ctr">
              <a:lnSpc>
                <a:spcPct val="150000"/>
              </a:lnSpc>
            </a:pPr>
            <a:r>
              <a:rPr lang="pt-BR" sz="3200" b="1" dirty="0">
                <a:solidFill>
                  <a:srgbClr val="FF0066"/>
                </a:solidFill>
                <a:latin typeface="Calibri"/>
                <a:cs typeface="Calibri"/>
                <a:sym typeface="Calibri"/>
              </a:rPr>
              <a:t>Dankie!</a:t>
            </a:r>
          </a:p>
          <a:p>
            <a:pPr lvl="0" algn="r">
              <a:lnSpc>
                <a:spcPct val="150000"/>
              </a:lnSpc>
            </a:pPr>
            <a:r>
              <a:rPr lang="pt-BR" sz="3200" b="1" dirty="0">
                <a:solidFill>
                  <a:srgbClr val="FF0066"/>
                </a:solidFill>
                <a:latin typeface="Calibri"/>
                <a:cs typeface="Calibri"/>
                <a:sym typeface="Calibri"/>
              </a:rPr>
              <a:t>Salamat!</a:t>
            </a:r>
          </a:p>
          <a:p>
            <a:pPr lvl="0">
              <a:lnSpc>
                <a:spcPct val="150000"/>
              </a:lnSpc>
            </a:pPr>
            <a:r>
              <a:rPr lang="pt-BR" sz="3200" b="1" dirty="0">
                <a:solidFill>
                  <a:srgbClr val="FF0066"/>
                </a:solidFill>
                <a:latin typeface="Calibri"/>
                <a:cs typeface="Calibri"/>
                <a:sym typeface="Calibri"/>
              </a:rPr>
              <a:t>Vielen Dank!</a:t>
            </a:r>
          </a:p>
          <a:p>
            <a:pPr lvl="0" algn="ctr">
              <a:lnSpc>
                <a:spcPct val="150000"/>
              </a:lnSpc>
            </a:pPr>
            <a:r>
              <a:rPr lang="ja-JP" altLang="en-US" sz="3200" b="1" dirty="0">
                <a:solidFill>
                  <a:srgbClr val="FF0066"/>
                </a:solidFill>
                <a:latin typeface="Calibri"/>
                <a:cs typeface="Calibri"/>
                <a:sym typeface="Calibri"/>
              </a:rPr>
              <a:t>謝謝啦</a:t>
            </a:r>
            <a:r>
              <a:rPr lang="en-US" altLang="ja-JP" sz="3200" b="1" dirty="0">
                <a:solidFill>
                  <a:srgbClr val="FF0066"/>
                </a:solidFill>
                <a:latin typeface="Calibri"/>
                <a:cs typeface="Calibri"/>
                <a:sym typeface="Calibri"/>
              </a:rPr>
              <a:t>!</a:t>
            </a:r>
          </a:p>
          <a:p>
            <a:pPr lvl="0">
              <a:lnSpc>
                <a:spcPct val="150000"/>
              </a:lnSpc>
            </a:pPr>
            <a:r>
              <a:rPr lang="vi-VN" sz="3200" b="1" dirty="0">
                <a:solidFill>
                  <a:srgbClr val="FF0066"/>
                </a:solidFill>
                <a:latin typeface="Calibri"/>
                <a:cs typeface="Calibri"/>
                <a:sym typeface="Calibri"/>
              </a:rPr>
              <a:t>Cảm ơn</a:t>
            </a:r>
            <a:r>
              <a:rPr lang="en-US" sz="3200" b="1" dirty="0">
                <a:solidFill>
                  <a:srgbClr val="FF0066"/>
                </a:solidFill>
                <a:latin typeface="Calibri"/>
                <a:cs typeface="Calibri"/>
                <a:sym typeface="Calibri"/>
              </a:rPr>
              <a:t>!</a:t>
            </a:r>
          </a:p>
          <a:p>
            <a:pPr algn="ctr">
              <a:lnSpc>
                <a:spcPct val="150000"/>
              </a:lnSpc>
            </a:pPr>
            <a:r>
              <a:rPr lang="pt-BR" sz="3200" b="1" dirty="0">
                <a:solidFill>
                  <a:srgbClr val="FF0066"/>
                </a:solidFill>
                <a:latin typeface="Calibri"/>
                <a:ea typeface="Calibri"/>
                <a:cs typeface="Calibri"/>
                <a:sym typeface="Calibri"/>
              </a:rPr>
              <a:t>Obrigada!</a:t>
            </a:r>
          </a:p>
          <a:p>
            <a:pPr lvl="0" algn="ctr"/>
            <a:endParaRPr lang="en-US" b="1" dirty="0">
              <a:solidFill>
                <a:srgbClr val="FF0066"/>
              </a:solidFill>
              <a:latin typeface="Calibri"/>
              <a:cs typeface="Calibri"/>
              <a:sym typeface="Calibri"/>
            </a:endParaRPr>
          </a:p>
          <a:p>
            <a:pPr lvl="0" algn="ctr"/>
            <a:endParaRPr lang="pt-BR" sz="800" b="1" dirty="0">
              <a:solidFill>
                <a:srgbClr val="FF0066"/>
              </a:solidFill>
              <a:latin typeface="Calibri"/>
              <a:cs typeface="Calibri"/>
              <a:sym typeface="Calibri"/>
            </a:endParaRPr>
          </a:p>
          <a:p>
            <a:pPr lvl="0" algn="ctr"/>
            <a:endParaRPr lang="pt-BR" sz="800" b="1" dirty="0">
              <a:solidFill>
                <a:srgbClr val="FF0066"/>
              </a:solidFill>
              <a:latin typeface="Calibri"/>
              <a:cs typeface="Calibri"/>
              <a:sym typeface="Calibri"/>
            </a:endParaRPr>
          </a:p>
        </p:txBody>
      </p:sp>
    </p:spTree>
    <p:extLst>
      <p:ext uri="{BB962C8B-B14F-4D97-AF65-F5344CB8AC3E}">
        <p14:creationId xmlns:p14="http://schemas.microsoft.com/office/powerpoint/2010/main" val="212917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7368">
        <p15:prstTrans prst="curtains"/>
      </p:transition>
    </mc:Choice>
    <mc:Fallback xmlns="">
      <p:transition spd="slow" advTm="27368">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961</Words>
  <Application>Microsoft Office PowerPoint</Application>
  <PresentationFormat>On-screen Show (4:3)</PresentationFormat>
  <Paragraphs>155</Paragraphs>
  <Slides>95</Slides>
  <Notes>43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Calibri</vt:lpstr>
      <vt:lpstr>Arial</vt:lpstr>
      <vt:lpstr>Noto Sans Symbols</vt:lpstr>
      <vt:lpstr>Lato</vt:lpstr>
      <vt:lpstr>Tema do Office</vt:lpstr>
      <vt:lpstr>PowerPoint Presentation</vt:lpstr>
      <vt:lpstr>SISTER DULCE’S FAMILY</vt:lpstr>
      <vt:lpstr>SHE HAD A DEVOTION TO SAINT ANTHONY</vt:lpstr>
      <vt:lpstr>HER EARLY CALL TO MISSION</vt:lpstr>
      <vt:lpstr>HER EARLY CALL TO MISSION</vt:lpstr>
      <vt:lpstr>HER EARLY CALL TO MISSION</vt:lpstr>
      <vt:lpstr>ENTRANCE INTO THE CONGREGATION   February 8, 1933 </vt:lpstr>
      <vt:lpstr>PowerPoint Presentation</vt:lpstr>
      <vt:lpstr>RELIGIOUS PROFESSION </vt:lpstr>
      <vt:lpstr>HER FIRST MISSION</vt:lpstr>
      <vt:lpstr>FOUNDING OF THE WORKERS’ UNION</vt:lpstr>
      <vt:lpstr>PowerPoint Presentation</vt:lpstr>
      <vt:lpstr>       A LIFE IN MISSION</vt:lpstr>
      <vt:lpstr>    A LIFE IN MISSION</vt:lpstr>
      <vt:lpstr>CHICKEN COUP </vt:lpstr>
      <vt:lpstr>PowerPoint Presentation</vt:lpstr>
      <vt:lpstr>PowerPoint Presentation</vt:lpstr>
      <vt:lpstr>SAINT ANTHONY HOSPITAL Complex</vt:lpstr>
      <vt:lpstr>PowerPoint Presentation</vt:lpstr>
      <vt:lpstr>PowerPoint Presentation</vt:lpstr>
      <vt:lpstr>PowerPoint Presentation</vt:lpstr>
      <vt:lpstr>PowerPoint Presentation</vt:lpstr>
      <vt:lpstr>LOVE OF THE POOR </vt:lpstr>
      <vt:lpstr> LOVE FOR THE POOR- RESTORATION OF HUMAN DIGNITY </vt:lpstr>
      <vt:lpstr>LOVE OF THE INFIRM</vt:lpstr>
      <vt:lpstr>          ABILITY TO WORK WITH DIFFERENT        SOCIAL CLASSES </vt:lpstr>
      <vt:lpstr>BLESSED TRINITY- FOUNT OF HOLINESS </vt:lpstr>
      <vt:lpstr>LIFE OF INTENSE PRAYER   LOVE FOR THE WORD OF GOD </vt:lpstr>
      <vt:lpstr>MEETING WITH THE POPE- 1980</vt:lpstr>
      <vt:lpstr> FRAGILITY</vt:lpstr>
      <vt:lpstr>  ON MARCH 13, 1992, AT 77 YEARS OF AGE, SHE WAS WELCOMED BY SISTER DEATH   </vt:lpstr>
      <vt:lpstr>BURIAL</vt:lpstr>
      <vt:lpstr>BEATIFICATION</vt:lpstr>
      <vt:lpstr>PROCESS OF BEATIFICATION</vt:lpstr>
      <vt:lpstr>SISTER DULCE’S REMAINS</vt:lpstr>
      <vt:lpstr>BEATIFICATION</vt:lpstr>
      <vt:lpstr>BEATIFICATION</vt:lpstr>
      <vt:lpstr>BEATIFICATION</vt:lpstr>
      <vt:lpstr>PowerPoint Presentation</vt:lpstr>
      <vt:lpstr>PowerPoint Presentation</vt:lpstr>
      <vt:lpstr>CANONIZATION</vt:lpstr>
      <vt:lpstr>CANONIZATION</vt:lpstr>
      <vt:lpstr>GENERAL PRINCIPLES OF CANONIZATION</vt:lpstr>
      <vt:lpstr> GENERAL PRINCIPLES OF CANONIZATION</vt:lpstr>
      <vt:lpstr>ROME CELEBRATION OCTOBER 13, 2019</vt:lpstr>
      <vt:lpstr>ROME CELEBRATION OCTOBER 13, 2019</vt:lpstr>
      <vt:lpstr>ROME CELEBRATION OCTOBER 13, 2019</vt:lpstr>
      <vt:lpstr>ROME CELEBRATION OCTOBER 13, 2019</vt:lpstr>
      <vt:lpstr>ROME CELEBRATION OCTOBER 13, 2019</vt:lpstr>
      <vt:lpstr>ROME CELEBRATION OCTOBER 14, 2019</vt:lpstr>
      <vt:lpstr>ROME CELEBRATION OCTOBER 12,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SR. DULCE MEMORIAL</vt:lpstr>
      <vt:lpstr>SR. DULCE MEMORIAL </vt:lpstr>
      <vt:lpstr>SR. DULCE MEMORIAL </vt:lpstr>
      <vt:lpstr>SR. DULCE MEMORIAL</vt:lpstr>
      <vt:lpstr>SR. DULCE MEMORIAL</vt:lpstr>
      <vt:lpstr>SR. DULCE MEMORIAL</vt:lpstr>
      <vt:lpstr>SR. DULCE MEMORIAL</vt:lpstr>
      <vt:lpstr>SR. DULCE MEMORIAL</vt:lpstr>
      <vt:lpstr>SR. DULCE MEMORIAL</vt:lpstr>
      <vt:lpstr>SR. DULCE MEMORIAL</vt:lpstr>
      <vt:lpstr>SR. DULCE MEMORIAL </vt:lpstr>
      <vt:lpstr>FRATERNITY CAMPAIGN 2020  BRAZIL</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dc:creator>
  <cp:lastModifiedBy>Gizele</cp:lastModifiedBy>
  <cp:revision>63</cp:revision>
  <dcterms:created xsi:type="dcterms:W3CDTF">2019-10-04T11:25:35Z</dcterms:created>
  <dcterms:modified xsi:type="dcterms:W3CDTF">2019-12-05T23:10:01Z</dcterms:modified>
</cp:coreProperties>
</file>